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34"/>
  </p:notesMasterIdLst>
  <p:handoutMasterIdLst>
    <p:handoutMasterId r:id="rId35"/>
  </p:handoutMasterIdLst>
  <p:sldIdLst>
    <p:sldId id="2527" r:id="rId5"/>
    <p:sldId id="2532" r:id="rId6"/>
    <p:sldId id="2469" r:id="rId7"/>
    <p:sldId id="2533" r:id="rId8"/>
    <p:sldId id="2534" r:id="rId9"/>
    <p:sldId id="2535" r:id="rId10"/>
    <p:sldId id="2536" r:id="rId11"/>
    <p:sldId id="2554" r:id="rId12"/>
    <p:sldId id="2553" r:id="rId13"/>
    <p:sldId id="2548" r:id="rId14"/>
    <p:sldId id="2537" r:id="rId15"/>
    <p:sldId id="2538" r:id="rId16"/>
    <p:sldId id="2539" r:id="rId17"/>
    <p:sldId id="2540" r:id="rId18"/>
    <p:sldId id="2541" r:id="rId19"/>
    <p:sldId id="2555" r:id="rId20"/>
    <p:sldId id="2542" r:id="rId21"/>
    <p:sldId id="2543" r:id="rId22"/>
    <p:sldId id="2544" r:id="rId23"/>
    <p:sldId id="2545" r:id="rId24"/>
    <p:sldId id="2556" r:id="rId25"/>
    <p:sldId id="2546" r:id="rId26"/>
    <p:sldId id="2547" r:id="rId27"/>
    <p:sldId id="2557" r:id="rId28"/>
    <p:sldId id="2523" r:id="rId29"/>
    <p:sldId id="2549" r:id="rId30"/>
    <p:sldId id="2558" r:id="rId31"/>
    <p:sldId id="2559" r:id="rId32"/>
    <p:sldId id="2552" r:id="rId33"/>
  </p:sldIdLst>
  <p:sldSz cx="12192000" cy="6858000"/>
  <p:notesSz cx="6858000" cy="9144000"/>
  <p:embeddedFontLst>
    <p:embeddedFont>
      <p:font typeface="Gill Sans MT" panose="020B0502020104020203" pitchFamily="34" charset="0"/>
      <p:regular r:id="rId36"/>
      <p:bold r:id="rId37"/>
      <p:italic r:id="rId38"/>
      <p:boldItalic r:id="rId39"/>
    </p:embeddedFont>
    <p:embeddedFont>
      <p:font typeface="Gill Sans Nova Light" panose="020B0302020104020203" pitchFamily="34" charset="0"/>
      <p:regular r:id="rId40"/>
    </p:embeddedFont>
    <p:embeddedFont>
      <p:font typeface="Roboto" panose="02000000000000000000" pitchFamily="2"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 id="3" name="Zidwick, Vicki" initials="VZ" lastIdx="14" clrIdx="2">
    <p:extLst>
      <p:ext uri="{19B8F6BF-5375-455C-9EA6-DF929625EA0E}">
        <p15:presenceInfo xmlns:p15="http://schemas.microsoft.com/office/powerpoint/2012/main" userId="S::VZidwick@corp.archcapservices.com::c7c53328-8ca1-4d89-833e-5fe0f858ed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6B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74"/>
  </p:normalViewPr>
  <p:slideViewPr>
    <p:cSldViewPr snapToGrid="0" snapToObjects="1" showGuides="1">
      <p:cViewPr varScale="1">
        <p:scale>
          <a:sx n="105" d="100"/>
          <a:sy n="105" d="100"/>
        </p:scale>
        <p:origin x="696" y="96"/>
      </p:cViewPr>
      <p:guideLst>
        <p:guide orient="horz" pos="2112"/>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4" d="100"/>
          <a:sy n="84" d="100"/>
        </p:scale>
        <p:origin x="382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5-06-06T12:04:04.780" idx="2">
    <p:pos x="10" y="10"/>
    <p:text>Bigger type</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Roboto" panose="02000000000000000000" pitchFamily="2" charset="0"/>
            </a:endParaRPr>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latin typeface="Roboto" panose="02000000000000000000" pitchFamily="2" charset="0"/>
              </a:rPr>
              <a:t>6/18/2025</a:t>
            </a:fld>
            <a:endParaRPr lang="en-US" dirty="0">
              <a:latin typeface="Roboto" panose="02000000000000000000" pitchFamily="2" charset="0"/>
            </a:endParaRPr>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Roboto" panose="02000000000000000000" pitchFamily="2" charset="0"/>
            </a:endParaRPr>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latin typeface="Roboto" panose="02000000000000000000" pitchFamily="2" charset="0"/>
              </a:rPr>
              <a:t>‹#›</a:t>
            </a:fld>
            <a:endParaRPr lang="en-US" dirty="0">
              <a:latin typeface="Roboto" panose="02000000000000000000" pitchFamily="2" charset="0"/>
            </a:endParaRPr>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426F439B-391B-4B41-826A-951FCF412C34}" type="datetimeFigureOut">
              <a:rPr lang="en-US" smtClean="0"/>
              <a:pPr/>
              <a:t>6/18/2025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3CFA0038-7055-434C-B6C4-B8C69565C600}" type="slidenum">
              <a:rPr lang="en-US" smtClean="0"/>
              <a:pPr/>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Roboto" panose="02000000000000000000" pitchFamily="2" charset="0"/>
        <a:ea typeface="+mn-ea"/>
        <a:cs typeface="+mn-cs"/>
      </a:defRPr>
    </a:lvl2pPr>
    <a:lvl3pPr marL="914400" algn="l" defTabSz="914400" rtl="0" eaLnBrk="1" latinLnBrk="0" hangingPunct="1">
      <a:defRPr sz="1200" kern="1200">
        <a:solidFill>
          <a:schemeClr val="tx1"/>
        </a:solidFill>
        <a:latin typeface="Roboto" panose="02000000000000000000" pitchFamily="2" charset="0"/>
        <a:ea typeface="+mn-ea"/>
        <a:cs typeface="+mn-cs"/>
      </a:defRPr>
    </a:lvl3pPr>
    <a:lvl4pPr marL="1371600" algn="l" defTabSz="914400" rtl="0" eaLnBrk="1" latinLnBrk="0" hangingPunct="1">
      <a:defRPr sz="1200" kern="1200">
        <a:solidFill>
          <a:schemeClr val="tx1"/>
        </a:solidFill>
        <a:latin typeface="Roboto" panose="02000000000000000000" pitchFamily="2" charset="0"/>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1</a:t>
            </a:fld>
            <a:endParaRPr lang="en-US" dirty="0"/>
          </a:p>
        </p:txBody>
      </p:sp>
    </p:spTree>
    <p:extLst>
      <p:ext uri="{BB962C8B-B14F-4D97-AF65-F5344CB8AC3E}">
        <p14:creationId xmlns:p14="http://schemas.microsoft.com/office/powerpoint/2010/main" val="3776527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E7985-62DE-9F3E-ED6E-2A2AFE12D1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83FF7D-0A10-D62B-7E48-955C649F42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41F7AD-88E0-655E-1E9F-AF2DFFC483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670C0D-F6F5-094F-1051-25BA8500162D}"/>
              </a:ext>
            </a:extLst>
          </p:cNvPr>
          <p:cNvSpPr>
            <a:spLocks noGrp="1"/>
          </p:cNvSpPr>
          <p:nvPr>
            <p:ph type="sldNum" sz="quarter" idx="10"/>
          </p:nvPr>
        </p:nvSpPr>
        <p:spPr/>
        <p:txBody>
          <a:bodyPr/>
          <a:lstStyle/>
          <a:p>
            <a:fld id="{3CFA0038-7055-434C-B6C4-B8C69565C600}" type="slidenum">
              <a:rPr lang="en-US" smtClean="0"/>
              <a:t>11</a:t>
            </a:fld>
            <a:endParaRPr lang="en-US" dirty="0"/>
          </a:p>
        </p:txBody>
      </p:sp>
    </p:spTree>
    <p:extLst>
      <p:ext uri="{BB962C8B-B14F-4D97-AF65-F5344CB8AC3E}">
        <p14:creationId xmlns:p14="http://schemas.microsoft.com/office/powerpoint/2010/main" val="1756986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BD18D-D72A-C4B0-CABF-3B875EBF80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DD8CEB-705D-F7B7-08F9-71308EC5FC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7893B4-5944-907C-80EB-7B2BC0FC10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D1E61F-0C4D-CA84-12E1-2E29CA1E6820}"/>
              </a:ext>
            </a:extLst>
          </p:cNvPr>
          <p:cNvSpPr>
            <a:spLocks noGrp="1"/>
          </p:cNvSpPr>
          <p:nvPr>
            <p:ph type="sldNum" sz="quarter" idx="10"/>
          </p:nvPr>
        </p:nvSpPr>
        <p:spPr/>
        <p:txBody>
          <a:bodyPr/>
          <a:lstStyle/>
          <a:p>
            <a:fld id="{3CFA0038-7055-434C-B6C4-B8C69565C600}" type="slidenum">
              <a:rPr lang="en-US" smtClean="0"/>
              <a:t>12</a:t>
            </a:fld>
            <a:endParaRPr lang="en-US" dirty="0"/>
          </a:p>
        </p:txBody>
      </p:sp>
    </p:spTree>
    <p:extLst>
      <p:ext uri="{BB962C8B-B14F-4D97-AF65-F5344CB8AC3E}">
        <p14:creationId xmlns:p14="http://schemas.microsoft.com/office/powerpoint/2010/main" val="3804776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6FC5C-8DB7-22D0-A120-955A0E6BD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245EC0-CA3B-BD43-2D99-0407D82C00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12C53A-3C62-9A9E-AE18-D70C106E2F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FA0166-F4C5-7207-3F75-333964EBAA20}"/>
              </a:ext>
            </a:extLst>
          </p:cNvPr>
          <p:cNvSpPr>
            <a:spLocks noGrp="1"/>
          </p:cNvSpPr>
          <p:nvPr>
            <p:ph type="sldNum" sz="quarter" idx="10"/>
          </p:nvPr>
        </p:nvSpPr>
        <p:spPr/>
        <p:txBody>
          <a:bodyPr/>
          <a:lstStyle/>
          <a:p>
            <a:fld id="{3CFA0038-7055-434C-B6C4-B8C69565C600}" type="slidenum">
              <a:rPr lang="en-US" smtClean="0"/>
              <a:t>13</a:t>
            </a:fld>
            <a:endParaRPr lang="en-US" dirty="0"/>
          </a:p>
        </p:txBody>
      </p:sp>
    </p:spTree>
    <p:extLst>
      <p:ext uri="{BB962C8B-B14F-4D97-AF65-F5344CB8AC3E}">
        <p14:creationId xmlns:p14="http://schemas.microsoft.com/office/powerpoint/2010/main" val="3038861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1EF73-B4A5-A18E-AAA3-3365360018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8B1DD0-3513-A61B-9BAD-1D86B0CA37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71351-DCFA-E615-6D2A-C3ECBF060F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5DA86B-88C2-710C-E28F-20F8927D23E1}"/>
              </a:ext>
            </a:extLst>
          </p:cNvPr>
          <p:cNvSpPr>
            <a:spLocks noGrp="1"/>
          </p:cNvSpPr>
          <p:nvPr>
            <p:ph type="sldNum" sz="quarter" idx="10"/>
          </p:nvPr>
        </p:nvSpPr>
        <p:spPr/>
        <p:txBody>
          <a:bodyPr/>
          <a:lstStyle/>
          <a:p>
            <a:fld id="{3CFA0038-7055-434C-B6C4-B8C69565C600}" type="slidenum">
              <a:rPr lang="en-US" smtClean="0"/>
              <a:t>14</a:t>
            </a:fld>
            <a:endParaRPr lang="en-US" dirty="0"/>
          </a:p>
        </p:txBody>
      </p:sp>
    </p:spTree>
    <p:extLst>
      <p:ext uri="{BB962C8B-B14F-4D97-AF65-F5344CB8AC3E}">
        <p14:creationId xmlns:p14="http://schemas.microsoft.com/office/powerpoint/2010/main" val="1968861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72F5F-B1E2-92BA-5789-28D6796523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8BCEEE-FB84-020E-C7DC-7AB3119C1E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83B964-4C12-C628-276A-FBE2E7CEB5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817D0E-0EC5-DD80-499F-7D7A00F1D572}"/>
              </a:ext>
            </a:extLst>
          </p:cNvPr>
          <p:cNvSpPr>
            <a:spLocks noGrp="1"/>
          </p:cNvSpPr>
          <p:nvPr>
            <p:ph type="sldNum" sz="quarter" idx="10"/>
          </p:nvPr>
        </p:nvSpPr>
        <p:spPr/>
        <p:txBody>
          <a:bodyPr/>
          <a:lstStyle/>
          <a:p>
            <a:fld id="{3CFA0038-7055-434C-B6C4-B8C69565C600}" type="slidenum">
              <a:rPr lang="en-US" smtClean="0"/>
              <a:t>15</a:t>
            </a:fld>
            <a:endParaRPr lang="en-US" dirty="0"/>
          </a:p>
        </p:txBody>
      </p:sp>
    </p:spTree>
    <p:extLst>
      <p:ext uri="{BB962C8B-B14F-4D97-AF65-F5344CB8AC3E}">
        <p14:creationId xmlns:p14="http://schemas.microsoft.com/office/powerpoint/2010/main" val="4134047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50198-8751-6AF2-87CE-43F2FC255F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E04B57-7454-6AA9-3D17-444BC2F248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2B8B67-77A4-3147-90F6-BC6EB4323B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E14151-F075-3C9B-6D94-92950ABEFE28}"/>
              </a:ext>
            </a:extLst>
          </p:cNvPr>
          <p:cNvSpPr>
            <a:spLocks noGrp="1"/>
          </p:cNvSpPr>
          <p:nvPr>
            <p:ph type="sldNum" sz="quarter" idx="10"/>
          </p:nvPr>
        </p:nvSpPr>
        <p:spPr/>
        <p:txBody>
          <a:bodyPr/>
          <a:lstStyle/>
          <a:p>
            <a:fld id="{3CFA0038-7055-434C-B6C4-B8C69565C600}" type="slidenum">
              <a:rPr lang="en-US" smtClean="0"/>
              <a:t>16</a:t>
            </a:fld>
            <a:endParaRPr lang="en-US" dirty="0"/>
          </a:p>
        </p:txBody>
      </p:sp>
    </p:spTree>
    <p:extLst>
      <p:ext uri="{BB962C8B-B14F-4D97-AF65-F5344CB8AC3E}">
        <p14:creationId xmlns:p14="http://schemas.microsoft.com/office/powerpoint/2010/main" val="1978379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20BCC-3DBA-8195-9B22-4D24E634C9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5FD56E-8E49-694F-C770-F65045A3D8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698D2A-D62D-B2C3-67F5-A2216C1362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6772CF-422C-F6B0-4551-F81D9B73C0D6}"/>
              </a:ext>
            </a:extLst>
          </p:cNvPr>
          <p:cNvSpPr>
            <a:spLocks noGrp="1"/>
          </p:cNvSpPr>
          <p:nvPr>
            <p:ph type="sldNum" sz="quarter" idx="10"/>
          </p:nvPr>
        </p:nvSpPr>
        <p:spPr/>
        <p:txBody>
          <a:bodyPr/>
          <a:lstStyle/>
          <a:p>
            <a:fld id="{3CFA0038-7055-434C-B6C4-B8C69565C600}" type="slidenum">
              <a:rPr lang="en-US" smtClean="0"/>
              <a:t>17</a:t>
            </a:fld>
            <a:endParaRPr lang="en-US" dirty="0"/>
          </a:p>
        </p:txBody>
      </p:sp>
    </p:spTree>
    <p:extLst>
      <p:ext uri="{BB962C8B-B14F-4D97-AF65-F5344CB8AC3E}">
        <p14:creationId xmlns:p14="http://schemas.microsoft.com/office/powerpoint/2010/main" val="3201455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03C87-F346-9858-072E-31861AAA85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E6171B-0D6E-E719-FB68-E215115878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E9E48C-8E83-7CB6-F7E8-EE4406F369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84D313-5826-3AAF-01AC-B09B28D8B3D1}"/>
              </a:ext>
            </a:extLst>
          </p:cNvPr>
          <p:cNvSpPr>
            <a:spLocks noGrp="1"/>
          </p:cNvSpPr>
          <p:nvPr>
            <p:ph type="sldNum" sz="quarter" idx="10"/>
          </p:nvPr>
        </p:nvSpPr>
        <p:spPr/>
        <p:txBody>
          <a:bodyPr/>
          <a:lstStyle/>
          <a:p>
            <a:fld id="{3CFA0038-7055-434C-B6C4-B8C69565C600}" type="slidenum">
              <a:rPr lang="en-US" smtClean="0"/>
              <a:t>18</a:t>
            </a:fld>
            <a:endParaRPr lang="en-US" dirty="0"/>
          </a:p>
        </p:txBody>
      </p:sp>
    </p:spTree>
    <p:extLst>
      <p:ext uri="{BB962C8B-B14F-4D97-AF65-F5344CB8AC3E}">
        <p14:creationId xmlns:p14="http://schemas.microsoft.com/office/powerpoint/2010/main" val="2190588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B07DC-3E16-A9DD-858A-78CEC08083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6946C0-C883-A86E-F746-B2C5493EEE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14E832-5F48-9801-FF90-9F5D4F9474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A469FA-A349-ED55-1833-F18B9C38A53D}"/>
              </a:ext>
            </a:extLst>
          </p:cNvPr>
          <p:cNvSpPr>
            <a:spLocks noGrp="1"/>
          </p:cNvSpPr>
          <p:nvPr>
            <p:ph type="sldNum" sz="quarter" idx="10"/>
          </p:nvPr>
        </p:nvSpPr>
        <p:spPr/>
        <p:txBody>
          <a:bodyPr/>
          <a:lstStyle/>
          <a:p>
            <a:fld id="{3CFA0038-7055-434C-B6C4-B8C69565C600}" type="slidenum">
              <a:rPr lang="en-US" smtClean="0"/>
              <a:t>19</a:t>
            </a:fld>
            <a:endParaRPr lang="en-US" dirty="0"/>
          </a:p>
        </p:txBody>
      </p:sp>
    </p:spTree>
    <p:extLst>
      <p:ext uri="{BB962C8B-B14F-4D97-AF65-F5344CB8AC3E}">
        <p14:creationId xmlns:p14="http://schemas.microsoft.com/office/powerpoint/2010/main" val="1198239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93231-A9C5-8A77-0B0B-1BC706A61D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3A968E-8748-C861-161B-BC242BCAA8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880873-8D2C-B517-152E-B9BDE10618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099240-9686-D2DB-A338-F1A5671B51DE}"/>
              </a:ext>
            </a:extLst>
          </p:cNvPr>
          <p:cNvSpPr>
            <a:spLocks noGrp="1"/>
          </p:cNvSpPr>
          <p:nvPr>
            <p:ph type="sldNum" sz="quarter" idx="10"/>
          </p:nvPr>
        </p:nvSpPr>
        <p:spPr/>
        <p:txBody>
          <a:bodyPr/>
          <a:lstStyle/>
          <a:p>
            <a:fld id="{3CFA0038-7055-434C-B6C4-B8C69565C600}" type="slidenum">
              <a:rPr lang="en-US" smtClean="0"/>
              <a:t>20</a:t>
            </a:fld>
            <a:endParaRPr lang="en-US" dirty="0"/>
          </a:p>
        </p:txBody>
      </p:sp>
    </p:spTree>
    <p:extLst>
      <p:ext uri="{BB962C8B-B14F-4D97-AF65-F5344CB8AC3E}">
        <p14:creationId xmlns:p14="http://schemas.microsoft.com/office/powerpoint/2010/main" val="4122388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3</a:t>
            </a:fld>
            <a:endParaRPr lang="en-US" dirty="0"/>
          </a:p>
        </p:txBody>
      </p:sp>
    </p:spTree>
    <p:extLst>
      <p:ext uri="{BB962C8B-B14F-4D97-AF65-F5344CB8AC3E}">
        <p14:creationId xmlns:p14="http://schemas.microsoft.com/office/powerpoint/2010/main" val="794987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197FC-A3E0-00C6-A720-000B6BAB97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E4AC29-FDC8-C0C3-1345-A20BF997BF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7A743A-E6E9-F11E-376D-976381D879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85DD7E-DFCC-6C2C-E643-B41706118582}"/>
              </a:ext>
            </a:extLst>
          </p:cNvPr>
          <p:cNvSpPr>
            <a:spLocks noGrp="1"/>
          </p:cNvSpPr>
          <p:nvPr>
            <p:ph type="sldNum" sz="quarter" idx="10"/>
          </p:nvPr>
        </p:nvSpPr>
        <p:spPr/>
        <p:txBody>
          <a:bodyPr/>
          <a:lstStyle/>
          <a:p>
            <a:fld id="{3CFA0038-7055-434C-B6C4-B8C69565C600}" type="slidenum">
              <a:rPr lang="en-US" smtClean="0"/>
              <a:t>21</a:t>
            </a:fld>
            <a:endParaRPr lang="en-US" dirty="0"/>
          </a:p>
        </p:txBody>
      </p:sp>
    </p:spTree>
    <p:extLst>
      <p:ext uri="{BB962C8B-B14F-4D97-AF65-F5344CB8AC3E}">
        <p14:creationId xmlns:p14="http://schemas.microsoft.com/office/powerpoint/2010/main" val="3655136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A764F-50B5-130C-DF03-F45FA3F52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3C66F2-ABC8-9899-711C-4E2582AE40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540E7E-69FC-ABA0-F127-852A7E7F73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082F87-023D-719E-A8D3-D56ABC6FD449}"/>
              </a:ext>
            </a:extLst>
          </p:cNvPr>
          <p:cNvSpPr>
            <a:spLocks noGrp="1"/>
          </p:cNvSpPr>
          <p:nvPr>
            <p:ph type="sldNum" sz="quarter" idx="10"/>
          </p:nvPr>
        </p:nvSpPr>
        <p:spPr/>
        <p:txBody>
          <a:bodyPr/>
          <a:lstStyle/>
          <a:p>
            <a:fld id="{3CFA0038-7055-434C-B6C4-B8C69565C600}" type="slidenum">
              <a:rPr lang="en-US" smtClean="0"/>
              <a:t>22</a:t>
            </a:fld>
            <a:endParaRPr lang="en-US" dirty="0"/>
          </a:p>
        </p:txBody>
      </p:sp>
    </p:spTree>
    <p:extLst>
      <p:ext uri="{BB962C8B-B14F-4D97-AF65-F5344CB8AC3E}">
        <p14:creationId xmlns:p14="http://schemas.microsoft.com/office/powerpoint/2010/main" val="2788090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DE62C-26EA-AEA0-6055-6C7F55C97A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F54D37-D9EB-C2BD-7DDC-93FCAED485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E9E7FA-99B8-2522-0D49-0AAC837877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E3A49B-217A-D2DD-2E87-7269722EB2A8}"/>
              </a:ext>
            </a:extLst>
          </p:cNvPr>
          <p:cNvSpPr>
            <a:spLocks noGrp="1"/>
          </p:cNvSpPr>
          <p:nvPr>
            <p:ph type="sldNum" sz="quarter" idx="10"/>
          </p:nvPr>
        </p:nvSpPr>
        <p:spPr/>
        <p:txBody>
          <a:bodyPr/>
          <a:lstStyle/>
          <a:p>
            <a:fld id="{3CFA0038-7055-434C-B6C4-B8C69565C600}" type="slidenum">
              <a:rPr lang="en-US" smtClean="0"/>
              <a:t>23</a:t>
            </a:fld>
            <a:endParaRPr lang="en-US" dirty="0"/>
          </a:p>
        </p:txBody>
      </p:sp>
    </p:spTree>
    <p:extLst>
      <p:ext uri="{BB962C8B-B14F-4D97-AF65-F5344CB8AC3E}">
        <p14:creationId xmlns:p14="http://schemas.microsoft.com/office/powerpoint/2010/main" val="3483727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02D39-2FB4-79C4-880A-CEB13A56FE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64D0E0-39F4-DF82-7CB2-645808D199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11EEBB-648C-A742-BBF8-D6F22210F0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70CE0A-B386-7CF3-1A52-8946748781EA}"/>
              </a:ext>
            </a:extLst>
          </p:cNvPr>
          <p:cNvSpPr>
            <a:spLocks noGrp="1"/>
          </p:cNvSpPr>
          <p:nvPr>
            <p:ph type="sldNum" sz="quarter" idx="10"/>
          </p:nvPr>
        </p:nvSpPr>
        <p:spPr/>
        <p:txBody>
          <a:bodyPr/>
          <a:lstStyle/>
          <a:p>
            <a:fld id="{3CFA0038-7055-434C-B6C4-B8C69565C600}" type="slidenum">
              <a:rPr lang="en-US" smtClean="0"/>
              <a:t>24</a:t>
            </a:fld>
            <a:endParaRPr lang="en-US" dirty="0"/>
          </a:p>
        </p:txBody>
      </p:sp>
    </p:spTree>
    <p:extLst>
      <p:ext uri="{BB962C8B-B14F-4D97-AF65-F5344CB8AC3E}">
        <p14:creationId xmlns:p14="http://schemas.microsoft.com/office/powerpoint/2010/main" val="334295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25</a:t>
            </a:fld>
            <a:endParaRPr lang="en-US" dirty="0"/>
          </a:p>
        </p:txBody>
      </p:sp>
    </p:spTree>
    <p:extLst>
      <p:ext uri="{BB962C8B-B14F-4D97-AF65-F5344CB8AC3E}">
        <p14:creationId xmlns:p14="http://schemas.microsoft.com/office/powerpoint/2010/main" val="18650315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0CE43-CCEA-EC9D-DB30-C078E5C411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2027AB-D9BA-135C-51DE-2EA52D8A8C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2A2BB7-FB1A-A090-C4C7-0E87D2E34E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9B5B52-480A-EEFB-C048-248082512185}"/>
              </a:ext>
            </a:extLst>
          </p:cNvPr>
          <p:cNvSpPr>
            <a:spLocks noGrp="1"/>
          </p:cNvSpPr>
          <p:nvPr>
            <p:ph type="sldNum" sz="quarter" idx="10"/>
          </p:nvPr>
        </p:nvSpPr>
        <p:spPr/>
        <p:txBody>
          <a:bodyPr/>
          <a:lstStyle/>
          <a:p>
            <a:fld id="{3CFA0038-7055-434C-B6C4-B8C69565C600}" type="slidenum">
              <a:rPr lang="en-US" smtClean="0"/>
              <a:t>26</a:t>
            </a:fld>
            <a:endParaRPr lang="en-US" dirty="0"/>
          </a:p>
        </p:txBody>
      </p:sp>
    </p:spTree>
    <p:extLst>
      <p:ext uri="{BB962C8B-B14F-4D97-AF65-F5344CB8AC3E}">
        <p14:creationId xmlns:p14="http://schemas.microsoft.com/office/powerpoint/2010/main" val="31470461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9BA7A-F08A-8D1A-5027-2F6DD48434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930E0B-BAFB-CFE3-54B8-6A4C849DA9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38402B-ABFA-2FA8-8FC1-61886CE018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7CFD10-59FB-A2EF-22C4-C465CA6832B5}"/>
              </a:ext>
            </a:extLst>
          </p:cNvPr>
          <p:cNvSpPr>
            <a:spLocks noGrp="1"/>
          </p:cNvSpPr>
          <p:nvPr>
            <p:ph type="sldNum" sz="quarter" idx="10"/>
          </p:nvPr>
        </p:nvSpPr>
        <p:spPr/>
        <p:txBody>
          <a:bodyPr/>
          <a:lstStyle/>
          <a:p>
            <a:fld id="{3CFA0038-7055-434C-B6C4-B8C69565C600}" type="slidenum">
              <a:rPr lang="en-US" smtClean="0"/>
              <a:t>27</a:t>
            </a:fld>
            <a:endParaRPr lang="en-US" dirty="0"/>
          </a:p>
        </p:txBody>
      </p:sp>
    </p:spTree>
    <p:extLst>
      <p:ext uri="{BB962C8B-B14F-4D97-AF65-F5344CB8AC3E}">
        <p14:creationId xmlns:p14="http://schemas.microsoft.com/office/powerpoint/2010/main" val="1500988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6CCB0-F8DA-1F9C-44BC-D3D050372D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731B71-E370-79C1-380F-592A823414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72F325-4EE7-1DC6-BC5F-BC22130CE5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FE2E2B-344E-20D8-8035-FC7FA66023BA}"/>
              </a:ext>
            </a:extLst>
          </p:cNvPr>
          <p:cNvSpPr>
            <a:spLocks noGrp="1"/>
          </p:cNvSpPr>
          <p:nvPr>
            <p:ph type="sldNum" sz="quarter" idx="10"/>
          </p:nvPr>
        </p:nvSpPr>
        <p:spPr/>
        <p:txBody>
          <a:bodyPr/>
          <a:lstStyle/>
          <a:p>
            <a:fld id="{3CFA0038-7055-434C-B6C4-B8C69565C600}" type="slidenum">
              <a:rPr lang="en-US" smtClean="0"/>
              <a:t>28</a:t>
            </a:fld>
            <a:endParaRPr lang="en-US" dirty="0"/>
          </a:p>
        </p:txBody>
      </p:sp>
    </p:spTree>
    <p:extLst>
      <p:ext uri="{BB962C8B-B14F-4D97-AF65-F5344CB8AC3E}">
        <p14:creationId xmlns:p14="http://schemas.microsoft.com/office/powerpoint/2010/main" val="2845553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130B3-14C1-2382-7461-E992C5DC7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D988A3-728C-86DF-21AF-8A4AA91DD8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B047A2-27BD-EFB6-D641-20F67D9585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7043FF-49DF-DD81-0FE1-958882D58FFF}"/>
              </a:ext>
            </a:extLst>
          </p:cNvPr>
          <p:cNvSpPr>
            <a:spLocks noGrp="1"/>
          </p:cNvSpPr>
          <p:nvPr>
            <p:ph type="sldNum" sz="quarter" idx="10"/>
          </p:nvPr>
        </p:nvSpPr>
        <p:spPr/>
        <p:txBody>
          <a:bodyPr/>
          <a:lstStyle/>
          <a:p>
            <a:fld id="{3CFA0038-7055-434C-B6C4-B8C69565C600}" type="slidenum">
              <a:rPr lang="en-US" smtClean="0"/>
              <a:t>29</a:t>
            </a:fld>
            <a:endParaRPr lang="en-US" dirty="0"/>
          </a:p>
        </p:txBody>
      </p:sp>
    </p:spTree>
    <p:extLst>
      <p:ext uri="{BB962C8B-B14F-4D97-AF65-F5344CB8AC3E}">
        <p14:creationId xmlns:p14="http://schemas.microsoft.com/office/powerpoint/2010/main" val="2816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85C33-3571-5DD9-58AC-816B6F3218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2687FD-FAD0-3E7C-FA99-E07EEECC01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CCEE54-1865-4041-0A21-E9475F480E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6F4B35-BE7B-B7E1-92ED-0D20FDDDE843}"/>
              </a:ext>
            </a:extLst>
          </p:cNvPr>
          <p:cNvSpPr>
            <a:spLocks noGrp="1"/>
          </p:cNvSpPr>
          <p:nvPr>
            <p:ph type="sldNum" sz="quarter" idx="10"/>
          </p:nvPr>
        </p:nvSpPr>
        <p:spPr/>
        <p:txBody>
          <a:bodyPr/>
          <a:lstStyle/>
          <a:p>
            <a:fld id="{3CFA0038-7055-434C-B6C4-B8C69565C600}" type="slidenum">
              <a:rPr lang="en-US" smtClean="0"/>
              <a:t>4</a:t>
            </a:fld>
            <a:endParaRPr lang="en-US" dirty="0"/>
          </a:p>
        </p:txBody>
      </p:sp>
    </p:spTree>
    <p:extLst>
      <p:ext uri="{BB962C8B-B14F-4D97-AF65-F5344CB8AC3E}">
        <p14:creationId xmlns:p14="http://schemas.microsoft.com/office/powerpoint/2010/main" val="3658091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48307-20BE-F891-7F31-097D55D999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F9E836-2A46-F771-05FD-24D15FF24C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375C9B-6B4F-C9F7-4A8D-516F65DF49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877CD0-D08B-37C4-DBBD-9C793CEB9C21}"/>
              </a:ext>
            </a:extLst>
          </p:cNvPr>
          <p:cNvSpPr>
            <a:spLocks noGrp="1"/>
          </p:cNvSpPr>
          <p:nvPr>
            <p:ph type="sldNum" sz="quarter" idx="10"/>
          </p:nvPr>
        </p:nvSpPr>
        <p:spPr/>
        <p:txBody>
          <a:bodyPr/>
          <a:lstStyle/>
          <a:p>
            <a:fld id="{3CFA0038-7055-434C-B6C4-B8C69565C600}" type="slidenum">
              <a:rPr lang="en-US" smtClean="0"/>
              <a:t>5</a:t>
            </a:fld>
            <a:endParaRPr lang="en-US" dirty="0"/>
          </a:p>
        </p:txBody>
      </p:sp>
    </p:spTree>
    <p:extLst>
      <p:ext uri="{BB962C8B-B14F-4D97-AF65-F5344CB8AC3E}">
        <p14:creationId xmlns:p14="http://schemas.microsoft.com/office/powerpoint/2010/main" val="70879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6FA08-D24B-799F-EFE9-8A5A63A329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93EC43-1E3F-7FF9-EAD3-1906E7AD8B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236AFC-8BCF-FFBD-84F2-A46752B7CB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FF1974-52D9-C317-A713-D259821426DE}"/>
              </a:ext>
            </a:extLst>
          </p:cNvPr>
          <p:cNvSpPr>
            <a:spLocks noGrp="1"/>
          </p:cNvSpPr>
          <p:nvPr>
            <p:ph type="sldNum" sz="quarter" idx="10"/>
          </p:nvPr>
        </p:nvSpPr>
        <p:spPr/>
        <p:txBody>
          <a:bodyPr/>
          <a:lstStyle/>
          <a:p>
            <a:fld id="{3CFA0038-7055-434C-B6C4-B8C69565C600}" type="slidenum">
              <a:rPr lang="en-US" smtClean="0"/>
              <a:t>6</a:t>
            </a:fld>
            <a:endParaRPr lang="en-US" dirty="0"/>
          </a:p>
        </p:txBody>
      </p:sp>
    </p:spTree>
    <p:extLst>
      <p:ext uri="{BB962C8B-B14F-4D97-AF65-F5344CB8AC3E}">
        <p14:creationId xmlns:p14="http://schemas.microsoft.com/office/powerpoint/2010/main" val="50581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BE6A9-3989-E935-EC46-E8A05E0B1D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7EC40A-B6C4-A4C7-1444-AEA5D33F9D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86B557-ACB3-61CC-6489-BBC0A7D3D3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F3761F-05BF-8112-9AD4-2DACDA12DCEC}"/>
              </a:ext>
            </a:extLst>
          </p:cNvPr>
          <p:cNvSpPr>
            <a:spLocks noGrp="1"/>
          </p:cNvSpPr>
          <p:nvPr>
            <p:ph type="sldNum" sz="quarter" idx="10"/>
          </p:nvPr>
        </p:nvSpPr>
        <p:spPr/>
        <p:txBody>
          <a:bodyPr/>
          <a:lstStyle/>
          <a:p>
            <a:fld id="{3CFA0038-7055-434C-B6C4-B8C69565C600}" type="slidenum">
              <a:rPr lang="en-US" smtClean="0"/>
              <a:t>7</a:t>
            </a:fld>
            <a:endParaRPr lang="en-US" dirty="0"/>
          </a:p>
        </p:txBody>
      </p:sp>
    </p:spTree>
    <p:extLst>
      <p:ext uri="{BB962C8B-B14F-4D97-AF65-F5344CB8AC3E}">
        <p14:creationId xmlns:p14="http://schemas.microsoft.com/office/powerpoint/2010/main" val="779124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523E6-898A-873C-3FE8-FDC8FC1BF6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BDA09-B0FB-728C-8789-3AA6088F22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8656F2-C210-96A0-FA29-ADD26377BB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A0D155-1B24-3AC1-FED1-63F284884130}"/>
              </a:ext>
            </a:extLst>
          </p:cNvPr>
          <p:cNvSpPr>
            <a:spLocks noGrp="1"/>
          </p:cNvSpPr>
          <p:nvPr>
            <p:ph type="sldNum" sz="quarter" idx="10"/>
          </p:nvPr>
        </p:nvSpPr>
        <p:spPr/>
        <p:txBody>
          <a:bodyPr/>
          <a:lstStyle/>
          <a:p>
            <a:fld id="{3CFA0038-7055-434C-B6C4-B8C69565C600}" type="slidenum">
              <a:rPr lang="en-US" smtClean="0"/>
              <a:t>8</a:t>
            </a:fld>
            <a:endParaRPr lang="en-US" dirty="0"/>
          </a:p>
        </p:txBody>
      </p:sp>
    </p:spTree>
    <p:extLst>
      <p:ext uri="{BB962C8B-B14F-4D97-AF65-F5344CB8AC3E}">
        <p14:creationId xmlns:p14="http://schemas.microsoft.com/office/powerpoint/2010/main" val="2276436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DF110-3B2E-D3CC-8D7F-BE0A8C375D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6460AF-1536-72B6-8B22-0E15A7A61A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2A4D65-8C4E-77F0-2885-818383C0A7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ACD5D2-194E-1741-3C87-35031FC9F934}"/>
              </a:ext>
            </a:extLst>
          </p:cNvPr>
          <p:cNvSpPr>
            <a:spLocks noGrp="1"/>
          </p:cNvSpPr>
          <p:nvPr>
            <p:ph type="sldNum" sz="quarter" idx="10"/>
          </p:nvPr>
        </p:nvSpPr>
        <p:spPr/>
        <p:txBody>
          <a:bodyPr/>
          <a:lstStyle/>
          <a:p>
            <a:fld id="{3CFA0038-7055-434C-B6C4-B8C69565C600}" type="slidenum">
              <a:rPr lang="en-US" smtClean="0"/>
              <a:t>9</a:t>
            </a:fld>
            <a:endParaRPr lang="en-US" dirty="0"/>
          </a:p>
        </p:txBody>
      </p:sp>
    </p:spTree>
    <p:extLst>
      <p:ext uri="{BB962C8B-B14F-4D97-AF65-F5344CB8AC3E}">
        <p14:creationId xmlns:p14="http://schemas.microsoft.com/office/powerpoint/2010/main" val="2212290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E45D4-7775-9FC5-CB41-3072E8E06A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D6E06B-F384-6A92-B283-6492223E25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A43A9A-013E-31B3-5D66-E2269AEE4A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8EE851-8378-A65F-E159-48C083633C94}"/>
              </a:ext>
            </a:extLst>
          </p:cNvPr>
          <p:cNvSpPr>
            <a:spLocks noGrp="1"/>
          </p:cNvSpPr>
          <p:nvPr>
            <p:ph type="sldNum" sz="quarter" idx="10"/>
          </p:nvPr>
        </p:nvSpPr>
        <p:spPr/>
        <p:txBody>
          <a:bodyPr/>
          <a:lstStyle/>
          <a:p>
            <a:fld id="{3CFA0038-7055-434C-B6C4-B8C69565C600}" type="slidenum">
              <a:rPr lang="en-US" smtClean="0"/>
              <a:t>10</a:t>
            </a:fld>
            <a:endParaRPr lang="en-US" dirty="0"/>
          </a:p>
        </p:txBody>
      </p:sp>
    </p:spTree>
    <p:extLst>
      <p:ext uri="{BB962C8B-B14F-4D97-AF65-F5344CB8AC3E}">
        <p14:creationId xmlns:p14="http://schemas.microsoft.com/office/powerpoint/2010/main" val="1603850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ivider with Image">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EA8FB924-7820-A342-A545-0DFCE2908E1F}"/>
              </a:ext>
            </a:extLst>
          </p:cNvPr>
          <p:cNvSpPr>
            <a:spLocks noGrp="1"/>
          </p:cNvSpPr>
          <p:nvPr>
            <p:ph type="pic" sz="quarter" idx="13"/>
          </p:nvPr>
        </p:nvSpPr>
        <p:spPr>
          <a:xfrm>
            <a:off x="831850" y="0"/>
            <a:ext cx="1136015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451231 h 6858000"/>
              <a:gd name="connsiteX5" fmla="*/ 6277708 w 12192000"/>
              <a:gd name="connsiteY5" fmla="*/ 5451231 h 6858000"/>
              <a:gd name="connsiteX6" fmla="*/ 6277708 w 12192000"/>
              <a:gd name="connsiteY6" fmla="*/ 1481138 h 6858000"/>
              <a:gd name="connsiteX7" fmla="*/ 0 w 12192000"/>
              <a:gd name="connsiteY7" fmla="*/ 14811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451231"/>
                </a:lnTo>
                <a:lnTo>
                  <a:pt x="6277708" y="5451231"/>
                </a:lnTo>
                <a:lnTo>
                  <a:pt x="6277708" y="1481138"/>
                </a:lnTo>
                <a:lnTo>
                  <a:pt x="0" y="1481138"/>
                </a:lnTo>
                <a:close/>
              </a:path>
            </a:pathLst>
          </a:custGeom>
          <a:solidFill>
            <a:schemeClr val="bg1">
              <a:lumMod val="95000"/>
            </a:schemeClr>
          </a:solidFill>
        </p:spPr>
        <p:txBody>
          <a:bodyPr wrap="square">
            <a:noAutofit/>
          </a:bodyPr>
          <a:lstStyle>
            <a:lvl1pPr marL="0" indent="0" algn="ctr">
              <a:buNone/>
              <a:defRPr sz="1400"/>
            </a:lvl1pPr>
          </a:lstStyle>
          <a:p>
            <a:r>
              <a:rPr lang="en-US" dirty="0"/>
              <a:t>Click icon to add picture</a:t>
            </a:r>
          </a:p>
        </p:txBody>
      </p:sp>
      <p:sp>
        <p:nvSpPr>
          <p:cNvPr id="2" name="Title 1">
            <a:extLst>
              <a:ext uri="{FF2B5EF4-FFF2-40B4-BE49-F238E27FC236}">
                <a16:creationId xmlns:a16="http://schemas.microsoft.com/office/drawing/2014/main" id="{1ED6BA20-74C4-B146-8DF6-85C573E19DB1}"/>
              </a:ext>
            </a:extLst>
          </p:cNvPr>
          <p:cNvSpPr>
            <a:spLocks noGrp="1"/>
          </p:cNvSpPr>
          <p:nvPr>
            <p:ph type="title" hasCustomPrompt="1"/>
          </p:nvPr>
        </p:nvSpPr>
        <p:spPr>
          <a:xfrm>
            <a:off x="1148373" y="1488558"/>
            <a:ext cx="5445858" cy="2704640"/>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9789FC2C-42AA-424F-9223-5F73B95D7C36}"/>
              </a:ext>
            </a:extLst>
          </p:cNvPr>
          <p:cNvSpPr>
            <a:spLocks noGrp="1"/>
          </p:cNvSpPr>
          <p:nvPr>
            <p:ph type="body" idx="1" hasCustomPrompt="1"/>
          </p:nvPr>
        </p:nvSpPr>
        <p:spPr>
          <a:xfrm>
            <a:off x="1148373" y="4220187"/>
            <a:ext cx="5445858" cy="1223684"/>
          </a:xfrm>
        </p:spPr>
        <p:txBody>
          <a:bodyPr>
            <a:normAutofit/>
          </a:bodyPr>
          <a:lstStyle>
            <a:lvl1pPr marL="0" indent="0">
              <a:buNone/>
              <a:defRPr sz="1800" b="0" i="0" spc="300">
                <a:solidFill>
                  <a:schemeClr val="tx1"/>
                </a:solidFill>
                <a:latin typeface="+mn-lt"/>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132737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Image and Conten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0" y="0"/>
            <a:ext cx="6096000" cy="6858000"/>
          </a:xfrm>
          <a:solidFill>
            <a:schemeClr val="bg1">
              <a:lumMod val="95000"/>
            </a:schemeClr>
          </a:solidFill>
        </p:spPr>
        <p:txBody>
          <a:bodyPr anchor="ctr">
            <a:normAutofit/>
          </a:bodyPr>
          <a:lstStyle>
            <a:lvl1pPr marL="0" indent="0" algn="ctr">
              <a:buNone/>
              <a:defRPr sz="1400"/>
            </a:lvl1pPr>
          </a:lstStyle>
          <a:p>
            <a:r>
              <a:rPr lang="en-US" dirty="0"/>
              <a:t>Click icon to add picture</a:t>
            </a: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1328737" y="786810"/>
            <a:ext cx="4008437" cy="1395208"/>
          </a:xfrm>
        </p:spPr>
        <p:txBody>
          <a:bodyPr lIns="0" anchor="b"/>
          <a:lstStyle/>
          <a:p>
            <a:r>
              <a:rPr lang="en-US" dirty="0"/>
              <a:t>TITLE GOES</a:t>
            </a:r>
            <a:br>
              <a:rPr lang="en-US" dirty="0"/>
            </a:br>
            <a:r>
              <a:rPr lang="en-US" dirty="0"/>
              <a:t>HERE</a:t>
            </a:r>
          </a:p>
        </p:txBody>
      </p:sp>
      <p:sp>
        <p:nvSpPr>
          <p:cNvPr id="12" name="Text Placeholder 11">
            <a:extLst>
              <a:ext uri="{FF2B5EF4-FFF2-40B4-BE49-F238E27FC236}">
                <a16:creationId xmlns:a16="http://schemas.microsoft.com/office/drawing/2014/main" id="{DA80A15A-88F2-2144-8707-F31DD26C52BD}"/>
              </a:ext>
            </a:extLst>
          </p:cNvPr>
          <p:cNvSpPr>
            <a:spLocks noGrp="1"/>
          </p:cNvSpPr>
          <p:nvPr>
            <p:ph type="body" sz="quarter" idx="11"/>
          </p:nvPr>
        </p:nvSpPr>
        <p:spPr>
          <a:xfrm>
            <a:off x="1328738" y="3019352"/>
            <a:ext cx="4008437" cy="3099153"/>
          </a:xfrm>
        </p:spPr>
        <p:txBody>
          <a:bodyPr lIns="0">
            <a:normAutofit/>
          </a:bodyPr>
          <a:lstStyle>
            <a:lvl1pPr>
              <a:lnSpc>
                <a:spcPct val="150000"/>
              </a:lnSpc>
              <a:defRPr sz="1600" spc="0">
                <a:solidFill>
                  <a:schemeClr val="tx2"/>
                </a:solidFill>
              </a:defRPr>
            </a:lvl1pPr>
            <a:lvl2pPr>
              <a:lnSpc>
                <a:spcPct val="150000"/>
              </a:lnSpc>
              <a:defRPr sz="1400" spc="0">
                <a:solidFill>
                  <a:schemeClr val="tx2"/>
                </a:solidFill>
              </a:defRPr>
            </a:lvl2pPr>
            <a:lvl3pPr>
              <a:lnSpc>
                <a:spcPct val="150000"/>
              </a:lnSpc>
              <a:defRPr sz="1200" spc="0">
                <a:solidFill>
                  <a:schemeClr val="tx2"/>
                </a:solidFill>
              </a:defRPr>
            </a:lvl3pPr>
            <a:lvl4pPr>
              <a:lnSpc>
                <a:spcPct val="150000"/>
              </a:lnSpc>
              <a:defRPr sz="1100" spc="0">
                <a:solidFill>
                  <a:schemeClr val="tx2"/>
                </a:solidFill>
              </a:defRPr>
            </a:lvl4pPr>
            <a:lvl5pPr>
              <a:lnSpc>
                <a:spcPct val="150000"/>
              </a:lnSpc>
              <a:defRPr sz="110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1328738" y="2247679"/>
            <a:ext cx="4008437"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2" name="Footer Placeholder 4">
            <a:extLst>
              <a:ext uri="{FF2B5EF4-FFF2-40B4-BE49-F238E27FC236}">
                <a16:creationId xmlns:a16="http://schemas.microsoft.com/office/drawing/2014/main" id="{6E547AD3-79A5-14E9-D064-BEAB4672DB1E}"/>
              </a:ext>
            </a:extLst>
          </p:cNvPr>
          <p:cNvSpPr>
            <a:spLocks noGrp="1"/>
          </p:cNvSpPr>
          <p:nvPr>
            <p:ph type="ftr" sz="quarter" idx="3"/>
          </p:nvPr>
        </p:nvSpPr>
        <p:spPr>
          <a:xfrm rot="16200000">
            <a:off x="-1040916" y="4458482"/>
            <a:ext cx="2918804" cy="283464"/>
          </a:xfrm>
          <a:prstGeom prst="rect">
            <a:avLst/>
          </a:prstGeom>
        </p:spPr>
        <p:txBody>
          <a:bodyPr vert="horz" lIns="91440" tIns="45720" rIns="91440" bIns="45720" rtlCol="0" anchor="ctr"/>
          <a:lstStyle>
            <a:lvl1pPr algn="l">
              <a:defRPr sz="1600" b="1" cap="all" baseline="0">
                <a:solidFill>
                  <a:schemeClr val="tx1"/>
                </a:solidFill>
                <a:latin typeface="+mj-lt"/>
              </a:defRPr>
            </a:lvl1pPr>
          </a:lstStyle>
          <a:p>
            <a:r>
              <a:rPr lang="en-US" dirty="0"/>
              <a:t>Family RV Association</a:t>
            </a:r>
          </a:p>
        </p:txBody>
      </p:sp>
      <p:sp>
        <p:nvSpPr>
          <p:cNvPr id="6" name="Shape 62">
            <a:extLst>
              <a:ext uri="{FF2B5EF4-FFF2-40B4-BE49-F238E27FC236}">
                <a16:creationId xmlns:a16="http://schemas.microsoft.com/office/drawing/2014/main" id="{8120D1AE-D3DC-7609-2D77-DCB08A3C3B69}"/>
              </a:ext>
            </a:extLst>
          </p:cNvPr>
          <p:cNvSpPr/>
          <p:nvPr userDrawn="1"/>
        </p:nvSpPr>
        <p:spPr>
          <a:xfrm flipV="1">
            <a:off x="419100" y="798384"/>
            <a:ext cx="1" cy="2188805"/>
          </a:xfrm>
          <a:prstGeom prst="line">
            <a:avLst/>
          </a:prstGeom>
          <a:ln w="3810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8368498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295395-4EC9-4A2A-A4BF-5B0E3F1E9072}"/>
              </a:ext>
            </a:extLst>
          </p:cNvPr>
          <p:cNvSpPr>
            <a:spLocks noGrp="1"/>
          </p:cNvSpPr>
          <p:nvPr>
            <p:ph type="pic" sz="quarter" idx="12"/>
          </p:nvPr>
        </p:nvSpPr>
        <p:spPr>
          <a:xfrm>
            <a:off x="838200" y="0"/>
            <a:ext cx="11353800" cy="6858000"/>
          </a:xfrm>
          <a:custGeom>
            <a:avLst/>
            <a:gdLst>
              <a:gd name="connsiteX0" fmla="*/ 0 w 11353800"/>
              <a:gd name="connsiteY0" fmla="*/ 0 h 6858000"/>
              <a:gd name="connsiteX1" fmla="*/ 11353800 w 11353800"/>
              <a:gd name="connsiteY1" fmla="*/ 0 h 6858000"/>
              <a:gd name="connsiteX2" fmla="*/ 11353800 w 11353800"/>
              <a:gd name="connsiteY2" fmla="*/ 4947138 h 6858000"/>
              <a:gd name="connsiteX3" fmla="*/ 7133492 w 11353800"/>
              <a:gd name="connsiteY3" fmla="*/ 4947138 h 6858000"/>
              <a:gd name="connsiteX4" fmla="*/ 7133492 w 11353800"/>
              <a:gd name="connsiteY4" fmla="*/ 6858000 h 6858000"/>
              <a:gd name="connsiteX5" fmla="*/ 0 w 113538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53800" h="6858000">
                <a:moveTo>
                  <a:pt x="0" y="0"/>
                </a:moveTo>
                <a:lnTo>
                  <a:pt x="11353800" y="0"/>
                </a:lnTo>
                <a:lnTo>
                  <a:pt x="11353800" y="4947138"/>
                </a:lnTo>
                <a:lnTo>
                  <a:pt x="7133492" y="4947138"/>
                </a:lnTo>
                <a:lnTo>
                  <a:pt x="7133492" y="6858000"/>
                </a:lnTo>
                <a:lnTo>
                  <a:pt x="0" y="6858000"/>
                </a:lnTo>
                <a:close/>
              </a:path>
            </a:pathLst>
          </a:custGeom>
        </p:spPr>
        <p:txBody>
          <a:bodyPr wrap="square">
            <a:noAutofit/>
          </a:bodyPr>
          <a:lstStyle>
            <a:lvl1pPr marL="0" indent="0" algn="ctr">
              <a:buNone/>
              <a:defRPr/>
            </a:lvl1pPr>
          </a:lstStyle>
          <a:p>
            <a:r>
              <a:rPr lang="en-US" dirty="0"/>
              <a:t>Click icon to add picture</a:t>
            </a:r>
          </a:p>
        </p:txBody>
      </p:sp>
      <p:sp>
        <p:nvSpPr>
          <p:cNvPr id="5" name="Text Placeholder 4">
            <a:extLst>
              <a:ext uri="{FF2B5EF4-FFF2-40B4-BE49-F238E27FC236}">
                <a16:creationId xmlns:a16="http://schemas.microsoft.com/office/drawing/2014/main" id="{4C6DA884-7C48-8D49-9DFE-4CE990C95A09}"/>
              </a:ext>
            </a:extLst>
          </p:cNvPr>
          <p:cNvSpPr>
            <a:spLocks noGrp="1"/>
          </p:cNvSpPr>
          <p:nvPr>
            <p:ph type="body" sz="quarter" idx="11" hasCustomPrompt="1"/>
          </p:nvPr>
        </p:nvSpPr>
        <p:spPr>
          <a:xfrm>
            <a:off x="8281989" y="5829950"/>
            <a:ext cx="3558320" cy="628650"/>
          </a:xfrm>
        </p:spPr>
        <p:txBody>
          <a:bodyPr>
            <a:normAutofit/>
          </a:bodyPr>
          <a:lstStyle>
            <a:lvl1pPr marL="0" indent="0" algn="ctr">
              <a:lnSpc>
                <a:spcPct val="150000"/>
              </a:lnSpc>
              <a:buNone/>
              <a:defRPr sz="12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Caption Goes Here</a:t>
            </a:r>
          </a:p>
        </p:txBody>
      </p:sp>
      <p:sp>
        <p:nvSpPr>
          <p:cNvPr id="6" name="Title 1">
            <a:extLst>
              <a:ext uri="{FF2B5EF4-FFF2-40B4-BE49-F238E27FC236}">
                <a16:creationId xmlns:a16="http://schemas.microsoft.com/office/drawing/2014/main" id="{EEFCCE50-D1A9-1249-AF64-BA06424C8034}"/>
              </a:ext>
            </a:extLst>
          </p:cNvPr>
          <p:cNvSpPr>
            <a:spLocks noGrp="1"/>
          </p:cNvSpPr>
          <p:nvPr>
            <p:ph type="title" hasCustomPrompt="1"/>
          </p:nvPr>
        </p:nvSpPr>
        <p:spPr>
          <a:xfrm>
            <a:off x="8296179" y="5250600"/>
            <a:ext cx="3545503" cy="564335"/>
          </a:xfrm>
        </p:spPr>
        <p:txBody>
          <a:bodyPr>
            <a:normAutofit/>
          </a:bodyPr>
          <a:lstStyle>
            <a:lvl1pPr algn="ctr">
              <a:defRPr sz="2800"/>
            </a:lvl1pPr>
          </a:lstStyle>
          <a:p>
            <a:r>
              <a:rPr lang="en-US" dirty="0"/>
              <a:t>TITLE GOES HERE</a:t>
            </a:r>
          </a:p>
        </p:txBody>
      </p:sp>
    </p:spTree>
    <p:extLst>
      <p:ext uri="{BB962C8B-B14F-4D97-AF65-F5344CB8AC3E}">
        <p14:creationId xmlns:p14="http://schemas.microsoft.com/office/powerpoint/2010/main" val="15652620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with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A71C3BC6-F801-857C-8E0C-7DDA360BC9FB}"/>
              </a:ext>
            </a:extLst>
          </p:cNvPr>
          <p:cNvSpPr>
            <a:spLocks noGrp="1"/>
          </p:cNvSpPr>
          <p:nvPr>
            <p:ph type="pic" sz="quarter" idx="14"/>
          </p:nvPr>
        </p:nvSpPr>
        <p:spPr>
          <a:xfrm>
            <a:off x="838200" y="2627"/>
            <a:ext cx="11353799" cy="4631365"/>
          </a:xfrm>
          <a:custGeom>
            <a:avLst/>
            <a:gdLst>
              <a:gd name="connsiteX0" fmla="*/ 0 w 11353799"/>
              <a:gd name="connsiteY0" fmla="*/ 0 h 4631365"/>
              <a:gd name="connsiteX1" fmla="*/ 11353799 w 11353799"/>
              <a:gd name="connsiteY1" fmla="*/ 0 h 4631365"/>
              <a:gd name="connsiteX2" fmla="*/ 11353799 w 11353799"/>
              <a:gd name="connsiteY2" fmla="*/ 4631365 h 4631365"/>
              <a:gd name="connsiteX3" fmla="*/ 10892905 w 11353799"/>
              <a:gd name="connsiteY3" fmla="*/ 4631365 h 4631365"/>
              <a:gd name="connsiteX4" fmla="*/ 10892905 w 11353799"/>
              <a:gd name="connsiteY4" fmla="*/ 1965657 h 4631365"/>
              <a:gd name="connsiteX5" fmla="*/ 5773993 w 11353799"/>
              <a:gd name="connsiteY5" fmla="*/ 1965657 h 4631365"/>
              <a:gd name="connsiteX6" fmla="*/ 5773993 w 11353799"/>
              <a:gd name="connsiteY6" fmla="*/ 4631365 h 4631365"/>
              <a:gd name="connsiteX7" fmla="*/ 5118912 w 11353799"/>
              <a:gd name="connsiteY7" fmla="*/ 4631365 h 4631365"/>
              <a:gd name="connsiteX8" fmla="*/ 5118912 w 11353799"/>
              <a:gd name="connsiteY8" fmla="*/ 1965657 h 4631365"/>
              <a:gd name="connsiteX9" fmla="*/ 0 w 11353799"/>
              <a:gd name="connsiteY9" fmla="*/ 1965657 h 463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53799" h="4631365">
                <a:moveTo>
                  <a:pt x="0" y="0"/>
                </a:moveTo>
                <a:lnTo>
                  <a:pt x="11353799" y="0"/>
                </a:lnTo>
                <a:lnTo>
                  <a:pt x="11353799" y="4631365"/>
                </a:lnTo>
                <a:lnTo>
                  <a:pt x="10892905" y="4631365"/>
                </a:lnTo>
                <a:lnTo>
                  <a:pt x="10892905" y="1965657"/>
                </a:lnTo>
                <a:lnTo>
                  <a:pt x="5773993" y="1965657"/>
                </a:lnTo>
                <a:lnTo>
                  <a:pt x="5773993" y="4631365"/>
                </a:lnTo>
                <a:lnTo>
                  <a:pt x="5118912" y="4631365"/>
                </a:lnTo>
                <a:lnTo>
                  <a:pt x="5118912" y="1965657"/>
                </a:lnTo>
                <a:lnTo>
                  <a:pt x="0" y="1965657"/>
                </a:lnTo>
                <a:close/>
              </a:path>
            </a:pathLst>
          </a:custGeom>
          <a:solidFill>
            <a:schemeClr val="bg1">
              <a:lumMod val="95000"/>
            </a:schemeClr>
          </a:solidFill>
        </p:spPr>
        <p:txBody>
          <a:bodyPr wrap="square">
            <a:noAutofit/>
          </a:bodyPr>
          <a:lstStyle>
            <a:lvl1pPr marL="0" indent="0" algn="ctr">
              <a:buNone/>
              <a:defRPr sz="1400"/>
            </a:lvl1pPr>
          </a:lstStyle>
          <a:p>
            <a:r>
              <a:rPr lang="en-US" dirty="0"/>
              <a:t>Click icon to add picture</a:t>
            </a:r>
          </a:p>
        </p:txBody>
      </p:sp>
      <p:sp>
        <p:nvSpPr>
          <p:cNvPr id="4" name="Text Placeholder 2">
            <a:extLst>
              <a:ext uri="{FF2B5EF4-FFF2-40B4-BE49-F238E27FC236}">
                <a16:creationId xmlns:a16="http://schemas.microsoft.com/office/drawing/2014/main" id="{E94B1A93-5100-5048-8230-09B3D176D183}"/>
              </a:ext>
            </a:extLst>
          </p:cNvPr>
          <p:cNvSpPr>
            <a:spLocks noGrp="1"/>
          </p:cNvSpPr>
          <p:nvPr>
            <p:ph type="body" idx="1"/>
          </p:nvPr>
        </p:nvSpPr>
        <p:spPr>
          <a:xfrm>
            <a:off x="1562100" y="2679700"/>
            <a:ext cx="4242611" cy="645001"/>
          </a:xfrm>
        </p:spPr>
        <p:txBody>
          <a:bodyPr anchor="ctr"/>
          <a:lstStyle>
            <a:lvl1pPr marL="0" indent="0">
              <a:buNone/>
              <a:defRPr sz="2400" b="1" i="0">
                <a:solidFill>
                  <a:schemeClr val="tx2"/>
                </a:solidFill>
                <a:latin typeface="+mj-lt"/>
                <a:cs typeface="Gill Sans"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3">
            <a:extLst>
              <a:ext uri="{FF2B5EF4-FFF2-40B4-BE49-F238E27FC236}">
                <a16:creationId xmlns:a16="http://schemas.microsoft.com/office/drawing/2014/main" id="{8A037B8A-C781-9F40-A9F6-BCCD198DD34B}"/>
              </a:ext>
            </a:extLst>
          </p:cNvPr>
          <p:cNvSpPr>
            <a:spLocks noGrp="1"/>
          </p:cNvSpPr>
          <p:nvPr>
            <p:ph sz="half" idx="2"/>
          </p:nvPr>
        </p:nvSpPr>
        <p:spPr>
          <a:xfrm>
            <a:off x="1562100" y="3324700"/>
            <a:ext cx="4242611" cy="33046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4">
            <a:extLst>
              <a:ext uri="{FF2B5EF4-FFF2-40B4-BE49-F238E27FC236}">
                <a16:creationId xmlns:a16="http://schemas.microsoft.com/office/drawing/2014/main" id="{66926CBF-E2B0-C44C-AD98-B15D17ADD5AF}"/>
              </a:ext>
            </a:extLst>
          </p:cNvPr>
          <p:cNvSpPr>
            <a:spLocks noGrp="1"/>
          </p:cNvSpPr>
          <p:nvPr>
            <p:ph type="body" sz="quarter" idx="3"/>
          </p:nvPr>
        </p:nvSpPr>
        <p:spPr>
          <a:xfrm>
            <a:off x="7467601" y="2679700"/>
            <a:ext cx="4072192" cy="645001"/>
          </a:xfrm>
        </p:spPr>
        <p:txBody>
          <a:bodyPr anchor="ctr"/>
          <a:lstStyle>
            <a:lvl1pPr marL="0" indent="0">
              <a:buNone/>
              <a:defRPr sz="2400" b="1" i="0">
                <a:solidFill>
                  <a:schemeClr val="tx2"/>
                </a:solidFill>
                <a:latin typeface="+mj-lt"/>
                <a:cs typeface="Gill Sans"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5">
            <a:extLst>
              <a:ext uri="{FF2B5EF4-FFF2-40B4-BE49-F238E27FC236}">
                <a16:creationId xmlns:a16="http://schemas.microsoft.com/office/drawing/2014/main" id="{318A1595-1A86-304F-A361-B3E4B06837FA}"/>
              </a:ext>
            </a:extLst>
          </p:cNvPr>
          <p:cNvSpPr>
            <a:spLocks noGrp="1"/>
          </p:cNvSpPr>
          <p:nvPr>
            <p:ph sz="quarter" idx="4"/>
          </p:nvPr>
        </p:nvSpPr>
        <p:spPr>
          <a:xfrm>
            <a:off x="7467601" y="3324700"/>
            <a:ext cx="4072192" cy="33046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86674C34-BF58-4A21-BEE1-52BA2A5DBB7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17601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rot="16200000">
            <a:off x="-1040916" y="4458482"/>
            <a:ext cx="2918804" cy="283464"/>
          </a:xfrm>
          <a:prstGeom prst="rect">
            <a:avLst/>
          </a:prstGeom>
        </p:spPr>
        <p:txBody>
          <a:bodyPr vert="horz" lIns="91440" tIns="45720" rIns="91440" bIns="45720" rtlCol="0" anchor="ctr"/>
          <a:lstStyle>
            <a:lvl1pPr algn="l">
              <a:defRPr sz="1600" b="1" cap="all" baseline="0">
                <a:solidFill>
                  <a:schemeClr val="tx1"/>
                </a:solidFill>
                <a:latin typeface="+mj-lt"/>
              </a:defRPr>
            </a:lvl1pPr>
          </a:lstStyle>
          <a:p>
            <a:r>
              <a:rPr lang="en-US" dirty="0"/>
              <a:t>Family RV Association</a:t>
            </a:r>
          </a:p>
        </p:txBody>
      </p:sp>
      <p:sp>
        <p:nvSpPr>
          <p:cNvPr id="16" name="Shape 62">
            <a:extLst>
              <a:ext uri="{FF2B5EF4-FFF2-40B4-BE49-F238E27FC236}">
                <a16:creationId xmlns:a16="http://schemas.microsoft.com/office/drawing/2014/main" id="{2C8F251E-BB08-9D42-8813-D3CD1AE6AF9A}"/>
              </a:ext>
            </a:extLst>
          </p:cNvPr>
          <p:cNvSpPr/>
          <p:nvPr userDrawn="1"/>
        </p:nvSpPr>
        <p:spPr>
          <a:xfrm flipV="1">
            <a:off x="419100" y="798384"/>
            <a:ext cx="1" cy="2188805"/>
          </a:xfrm>
          <a:prstGeom prst="line">
            <a:avLst/>
          </a:prstGeom>
          <a:ln w="3810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7" name="Shape 42">
            <a:extLst>
              <a:ext uri="{FF2B5EF4-FFF2-40B4-BE49-F238E27FC236}">
                <a16:creationId xmlns:a16="http://schemas.microsoft.com/office/drawing/2014/main" id="{3890D1E5-941D-C642-A000-669C7923941B}"/>
              </a:ext>
            </a:extLst>
          </p:cNvPr>
          <p:cNvSpPr txBox="1">
            <a:spLocks/>
          </p:cNvSpPr>
          <p:nvPr userDrawn="1"/>
        </p:nvSpPr>
        <p:spPr>
          <a:xfrm>
            <a:off x="11353800" y="6414539"/>
            <a:ext cx="521406" cy="247651"/>
          </a:xfrm>
          <a:prstGeom prst="rect">
            <a:avLst/>
          </a:prstGeom>
        </p:spPr>
        <p:txBody>
          <a:bodyPr/>
          <a:lstStyle>
            <a:defPPr>
              <a:defRPr lang="en-US"/>
            </a:defPPr>
            <a:lvl1pPr marL="0" algn="l" defTabSz="914400" rtl="0" eaLnBrk="1" latinLnBrk="0" hangingPunct="1">
              <a:defRPr sz="1800" kern="1200">
                <a:solidFill>
                  <a:srgbClr val="C1C0B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6CB4B4D-7CA3-9044-876B-883B54F8677D}" type="slidenum">
              <a:rPr lang="en-US" sz="1050" smtClean="0">
                <a:solidFill>
                  <a:schemeClr val="tx2"/>
                </a:solidFill>
              </a:rPr>
              <a:pPr algn="ctr"/>
              <a:t>‹#›</a:t>
            </a:fld>
            <a:endParaRPr lang="en-US" sz="1050" dirty="0">
              <a:solidFill>
                <a:schemeClr val="tx2"/>
              </a:solidFill>
            </a:endParaRPr>
          </a:p>
        </p:txBody>
      </p:sp>
      <p:pic>
        <p:nvPicPr>
          <p:cNvPr id="6" name="Picture 5">
            <a:extLst>
              <a:ext uri="{FF2B5EF4-FFF2-40B4-BE49-F238E27FC236}">
                <a16:creationId xmlns:a16="http://schemas.microsoft.com/office/drawing/2014/main" id="{4B96035D-FDAB-1CED-49D2-D5297F39568B}"/>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9177595" y="5802868"/>
            <a:ext cx="2454187" cy="985766"/>
          </a:xfrm>
          <a:prstGeom prst="rect">
            <a:avLst/>
          </a:prstGeom>
        </p:spPr>
      </p:pic>
      <p:pic>
        <p:nvPicPr>
          <p:cNvPr id="8" name="Picture 7">
            <a:extLst>
              <a:ext uri="{FF2B5EF4-FFF2-40B4-BE49-F238E27FC236}">
                <a16:creationId xmlns:a16="http://schemas.microsoft.com/office/drawing/2014/main" id="{CAF710BA-9ECE-BDE3-EC53-D704516B93C5}"/>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18486" y="5515621"/>
            <a:ext cx="1341948" cy="1146568"/>
          </a:xfrm>
          <a:prstGeom prst="rect">
            <a:avLst/>
          </a:prstGeom>
        </p:spPr>
      </p:pic>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51" r:id="rId1"/>
    <p:sldLayoutId id="2147483660" r:id="rId2"/>
    <p:sldLayoutId id="2147483669" r:id="rId3"/>
    <p:sldLayoutId id="2147483664" r:id="rId4"/>
  </p:sldLayoutIdLst>
  <p:hf sldNum="0" hdr="0" dt="0"/>
  <p:txStyles>
    <p:titleStyle>
      <a:lvl1pPr algn="l" defTabSz="914400" rtl="0" eaLnBrk="1" latinLnBrk="0" hangingPunct="1">
        <a:lnSpc>
          <a:spcPct val="90000"/>
        </a:lnSpc>
        <a:spcBef>
          <a:spcPct val="0"/>
        </a:spcBef>
        <a:buNone/>
        <a:defRPr sz="4400" b="1" i="0" kern="1200" cap="all" spc="-150" baseline="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frva.com/medical-and-travel-assist"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frva.com/medical-and-travel-assist" TargetMode="Externa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svg"/></Relationships>
</file>

<file path=ppt/slides/_rels/slide26.xml.rels><?xml version="1.0" encoding="UTF-8" standalone="yes"?>
<Relationships xmlns="http://schemas.openxmlformats.org/package/2006/relationships"><Relationship Id="rId3" Type="http://schemas.openxmlformats.org/officeDocument/2006/relationships/hyperlink" Target="https://partner.roamright.com/?agencycode=FMCA"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070007-FCBB-619F-4FBB-8476DAE77A62}"/>
              </a:ext>
            </a:extLst>
          </p:cNvPr>
          <p:cNvSpPr/>
          <p:nvPr/>
        </p:nvSpPr>
        <p:spPr>
          <a:xfrm>
            <a:off x="831850" y="1508760"/>
            <a:ext cx="5887645" cy="53492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8BB4946-1BB0-5B9C-7DEE-E36588F7EA98}"/>
              </a:ext>
            </a:extLst>
          </p:cNvPr>
          <p:cNvSpPr/>
          <p:nvPr/>
        </p:nvSpPr>
        <p:spPr>
          <a:xfrm>
            <a:off x="276754" y="5887254"/>
            <a:ext cx="1506326" cy="9707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95F24DE8-D74B-78F2-837F-35A04A5C7123}"/>
              </a:ext>
            </a:extLst>
          </p:cNvPr>
          <p:cNvSpPr>
            <a:spLocks noGrp="1"/>
          </p:cNvSpPr>
          <p:nvPr>
            <p:ph type="ftr" sz="quarter" idx="4294967295"/>
          </p:nvPr>
        </p:nvSpPr>
        <p:spPr>
          <a:xfrm rot="16200000">
            <a:off x="-991470" y="4526383"/>
            <a:ext cx="2819912" cy="283464"/>
          </a:xfrm>
        </p:spPr>
        <p:txBody>
          <a:bodyPr/>
          <a:lstStyle/>
          <a:p>
            <a:r>
              <a:rPr lang="en-US" dirty="0"/>
              <a:t>Family RV Association</a:t>
            </a:r>
          </a:p>
        </p:txBody>
      </p:sp>
      <p:sp>
        <p:nvSpPr>
          <p:cNvPr id="25" name="Text Placeholder 24">
            <a:extLst>
              <a:ext uri="{FF2B5EF4-FFF2-40B4-BE49-F238E27FC236}">
                <a16:creationId xmlns:a16="http://schemas.microsoft.com/office/drawing/2014/main" id="{F8C6BF16-D352-864F-9ABC-9C63470E63C1}"/>
              </a:ext>
            </a:extLst>
          </p:cNvPr>
          <p:cNvSpPr>
            <a:spLocks noGrp="1"/>
          </p:cNvSpPr>
          <p:nvPr>
            <p:ph type="body" idx="1"/>
          </p:nvPr>
        </p:nvSpPr>
        <p:spPr>
          <a:xfrm>
            <a:off x="3921552" y="782990"/>
            <a:ext cx="7693414" cy="4338074"/>
          </a:xfrm>
        </p:spPr>
        <p:txBody>
          <a:bodyPr>
            <a:normAutofit/>
          </a:bodyPr>
          <a:lstStyle/>
          <a:p>
            <a:pPr algn="ctr">
              <a:lnSpc>
                <a:spcPct val="100000"/>
              </a:lnSpc>
            </a:pPr>
            <a:br>
              <a:rPr lang="en-US" sz="5400" b="1" dirty="0">
                <a:latin typeface="Roboto" panose="02000000000000000000" pitchFamily="2" charset="0"/>
                <a:ea typeface="Roboto" panose="02000000000000000000" pitchFamily="2" charset="0"/>
                <a:cs typeface="Calibri" panose="020F0502020204030204" pitchFamily="34" charset="0"/>
              </a:rPr>
            </a:br>
            <a:r>
              <a:rPr lang="en-US" sz="6000" b="1" dirty="0">
                <a:latin typeface="Roboto" panose="02000000000000000000" pitchFamily="2" charset="0"/>
                <a:ea typeface="Roboto" panose="02000000000000000000" pitchFamily="2" charset="0"/>
                <a:cs typeface="Calibri" panose="020F0502020204030204" pitchFamily="34" charset="0"/>
              </a:rPr>
              <a:t>Medical &amp; Travel Assist </a:t>
            </a:r>
            <a:br>
              <a:rPr lang="en-US" sz="5400" b="1" dirty="0">
                <a:latin typeface="Roboto" panose="02000000000000000000" pitchFamily="2" charset="0"/>
                <a:ea typeface="Roboto" panose="02000000000000000000" pitchFamily="2" charset="0"/>
                <a:cs typeface="Calibri" panose="020F0502020204030204" pitchFamily="34" charset="0"/>
              </a:rPr>
            </a:br>
            <a:endParaRPr lang="en-US" sz="5400" b="1" dirty="0">
              <a:latin typeface="Roboto" panose="02000000000000000000" pitchFamily="2" charset="0"/>
              <a:ea typeface="Roboto" panose="020000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32A39A6A-F12A-C407-9322-73AE175B77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8349" y="1229569"/>
            <a:ext cx="1794486" cy="1533219"/>
          </a:xfrm>
          <a:prstGeom prst="rect">
            <a:avLst/>
          </a:prstGeom>
        </p:spPr>
      </p:pic>
      <p:pic>
        <p:nvPicPr>
          <p:cNvPr id="11" name="Picture 10">
            <a:extLst>
              <a:ext uri="{FF2B5EF4-FFF2-40B4-BE49-F238E27FC236}">
                <a16:creationId xmlns:a16="http://schemas.microsoft.com/office/drawing/2014/main" id="{227E9F82-9C5A-C390-B73A-6BCC135A33E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94678" y="3289183"/>
            <a:ext cx="3377701" cy="1356711"/>
          </a:xfrm>
          <a:prstGeom prst="rect">
            <a:avLst/>
          </a:prstGeom>
        </p:spPr>
      </p:pic>
      <p:sp>
        <p:nvSpPr>
          <p:cNvPr id="10" name="Rectangle 9">
            <a:extLst>
              <a:ext uri="{FF2B5EF4-FFF2-40B4-BE49-F238E27FC236}">
                <a16:creationId xmlns:a16="http://schemas.microsoft.com/office/drawing/2014/main" id="{89505A3A-8D58-24DB-F2B7-57C1BBEC6B2E}"/>
              </a:ext>
            </a:extLst>
          </p:cNvPr>
          <p:cNvSpPr/>
          <p:nvPr/>
        </p:nvSpPr>
        <p:spPr>
          <a:xfrm>
            <a:off x="8691513" y="5769204"/>
            <a:ext cx="3500487" cy="10887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qr code on a white background&#10;&#10;AI-generated content may be incorrect.">
            <a:extLst>
              <a:ext uri="{FF2B5EF4-FFF2-40B4-BE49-F238E27FC236}">
                <a16:creationId xmlns:a16="http://schemas.microsoft.com/office/drawing/2014/main" id="{C84B428E-5259-7979-8C20-3653A2E7989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255905" y="5066111"/>
            <a:ext cx="1509888" cy="1532380"/>
          </a:xfrm>
          <a:prstGeom prst="rect">
            <a:avLst/>
          </a:prstGeom>
        </p:spPr>
      </p:pic>
      <p:sp>
        <p:nvSpPr>
          <p:cNvPr id="12" name="TextBox 11">
            <a:extLst>
              <a:ext uri="{FF2B5EF4-FFF2-40B4-BE49-F238E27FC236}">
                <a16:creationId xmlns:a16="http://schemas.microsoft.com/office/drawing/2014/main" id="{5CE4A328-CDC8-70A7-FA8F-5AA9F83431D9}"/>
              </a:ext>
            </a:extLst>
          </p:cNvPr>
          <p:cNvSpPr txBox="1"/>
          <p:nvPr/>
        </p:nvSpPr>
        <p:spPr>
          <a:xfrm>
            <a:off x="894942" y="5172290"/>
            <a:ext cx="9257726" cy="1349087"/>
          </a:xfrm>
          <a:prstGeom prst="rect">
            <a:avLst/>
          </a:prstGeom>
          <a:noFill/>
        </p:spPr>
        <p:txBody>
          <a:bodyPr wrap="square" rtlCol="0">
            <a:spAutoFit/>
          </a:bodyPr>
          <a:lstStyle/>
          <a:p>
            <a:pPr>
              <a:lnSpc>
                <a:spcPct val="150000"/>
              </a:lnSpc>
            </a:pPr>
            <a:r>
              <a:rPr lang="en-US" sz="1400" dirty="0">
                <a:latin typeface="Roboto" panose="02000000000000000000" pitchFamily="2" charset="0"/>
                <a:ea typeface="Lato" panose="020F0502020204030203" pitchFamily="34" charset="0"/>
                <a:cs typeface="Calibri" panose="020F0502020204030204" pitchFamily="34" charset="0"/>
              </a:rPr>
              <a:t>The insurance benefits and emergency travel assistance services in this presentation are only intended to serve as a general overview of what is available. Actual availability to you may vary from what is listed in this presentation. For a complete description of what is available, please scan the QR code, call FRVA at 800-543-3622, or visit </a:t>
            </a:r>
            <a:r>
              <a:rPr lang="en-US" sz="1400" dirty="0">
                <a:latin typeface="Roboto" panose="02000000000000000000" pitchFamily="2" charset="0"/>
                <a:ea typeface="Lato" panose="020F0502020204030203" pitchFamily="34" charset="0"/>
                <a:cs typeface="Calibri" panose="020F0502020204030204" pitchFamily="34" charset="0"/>
                <a:hlinkClick r:id="rId6"/>
              </a:rPr>
              <a:t>https://www.frva.com/medical-and-travel-assist</a:t>
            </a:r>
            <a:r>
              <a:rPr lang="en-US" sz="1400" dirty="0">
                <a:latin typeface="Roboto" panose="02000000000000000000" pitchFamily="2" charset="0"/>
                <a:ea typeface="Lato" panose="020F0502020204030203" pitchFamily="34" charset="0"/>
                <a:cs typeface="Calibri" panose="020F0502020204030204" pitchFamily="34" charset="0"/>
              </a:rPr>
              <a:t>.</a:t>
            </a:r>
            <a:endParaRPr lang="en-US" sz="1400" dirty="0">
              <a:latin typeface="Roboto" panose="02000000000000000000" pitchFamily="2" charset="0"/>
              <a:cs typeface="Calibri" panose="020F0502020204030204" pitchFamily="34" charset="0"/>
            </a:endParaRPr>
          </a:p>
        </p:txBody>
      </p:sp>
      <p:sp>
        <p:nvSpPr>
          <p:cNvPr id="15" name="TextBox 14">
            <a:extLst>
              <a:ext uri="{FF2B5EF4-FFF2-40B4-BE49-F238E27FC236}">
                <a16:creationId xmlns:a16="http://schemas.microsoft.com/office/drawing/2014/main" id="{0B521C2B-6639-9D08-2606-774920293200}"/>
              </a:ext>
            </a:extLst>
          </p:cNvPr>
          <p:cNvSpPr txBox="1"/>
          <p:nvPr/>
        </p:nvSpPr>
        <p:spPr>
          <a:xfrm>
            <a:off x="4527222" y="837664"/>
            <a:ext cx="6747235" cy="646331"/>
          </a:xfrm>
          <a:prstGeom prst="rect">
            <a:avLst/>
          </a:prstGeom>
          <a:noFill/>
        </p:spPr>
        <p:txBody>
          <a:bodyPr wrap="square">
            <a:spAutoFit/>
          </a:bodyPr>
          <a:lstStyle/>
          <a:p>
            <a:pPr algn="ctr"/>
            <a:r>
              <a:rPr lang="en-US" sz="3600" b="1" dirty="0">
                <a:latin typeface="Roboto" panose="02000000000000000000" pitchFamily="2" charset="0"/>
                <a:ea typeface="Roboto" panose="02000000000000000000" pitchFamily="2" charset="0"/>
                <a:cs typeface="Calibri" panose="020F0502020204030204" pitchFamily="34" charset="0"/>
              </a:rPr>
              <a:t>Your Guide to FRVA’s </a:t>
            </a:r>
            <a:endParaRPr lang="en-US" sz="3600" dirty="0"/>
          </a:p>
        </p:txBody>
      </p:sp>
      <p:sp>
        <p:nvSpPr>
          <p:cNvPr id="17" name="TextBox 16">
            <a:extLst>
              <a:ext uri="{FF2B5EF4-FFF2-40B4-BE49-F238E27FC236}">
                <a16:creationId xmlns:a16="http://schemas.microsoft.com/office/drawing/2014/main" id="{8BD3029D-2090-C55C-72EB-4A460E376A1E}"/>
              </a:ext>
            </a:extLst>
          </p:cNvPr>
          <p:cNvSpPr txBox="1"/>
          <p:nvPr/>
        </p:nvSpPr>
        <p:spPr>
          <a:xfrm>
            <a:off x="4647525" y="3771640"/>
            <a:ext cx="6638430" cy="646331"/>
          </a:xfrm>
          <a:prstGeom prst="rect">
            <a:avLst/>
          </a:prstGeom>
          <a:noFill/>
        </p:spPr>
        <p:txBody>
          <a:bodyPr wrap="square">
            <a:spAutoFit/>
          </a:bodyPr>
          <a:lstStyle/>
          <a:p>
            <a:pPr algn="ctr"/>
            <a:r>
              <a:rPr lang="en-US" sz="3600" b="1" dirty="0">
                <a:latin typeface="Roboto" panose="02000000000000000000" pitchFamily="2" charset="0"/>
                <a:ea typeface="Roboto" panose="02000000000000000000" pitchFamily="2" charset="0"/>
                <a:cs typeface="Calibri" panose="020F0502020204030204" pitchFamily="34" charset="0"/>
              </a:rPr>
              <a:t>Membership Benefit</a:t>
            </a:r>
            <a:endParaRPr lang="en-US" sz="3600" dirty="0"/>
          </a:p>
        </p:txBody>
      </p:sp>
      <p:sp>
        <p:nvSpPr>
          <p:cNvPr id="18" name="Rectangle: Rounded Corners 17">
            <a:extLst>
              <a:ext uri="{FF2B5EF4-FFF2-40B4-BE49-F238E27FC236}">
                <a16:creationId xmlns:a16="http://schemas.microsoft.com/office/drawing/2014/main" id="{00D43F8E-1D7B-35AD-B512-167414F3C254}"/>
              </a:ext>
            </a:extLst>
          </p:cNvPr>
          <p:cNvSpPr/>
          <p:nvPr/>
        </p:nvSpPr>
        <p:spPr>
          <a:xfrm>
            <a:off x="4072379" y="461913"/>
            <a:ext cx="7693414" cy="4338074"/>
          </a:xfrm>
          <a:prstGeom prst="roundRect">
            <a:avLst>
              <a:gd name="adj" fmla="val 3846"/>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5216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F7F52-9D39-5DD3-B667-6156C5D8148D}"/>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FB7E026-A27A-85F6-5549-1A40A15DEA72}"/>
              </a:ext>
            </a:extLst>
          </p:cNvPr>
          <p:cNvGrpSpPr/>
          <p:nvPr/>
        </p:nvGrpSpPr>
        <p:grpSpPr>
          <a:xfrm>
            <a:off x="276754" y="5313743"/>
            <a:ext cx="11205093" cy="1464129"/>
            <a:chOff x="276754" y="5313743"/>
            <a:chExt cx="11205093" cy="1464129"/>
          </a:xfrm>
        </p:grpSpPr>
        <p:sp>
          <p:nvSpPr>
            <p:cNvPr id="7" name="Rectangle 6">
              <a:extLst>
                <a:ext uri="{FF2B5EF4-FFF2-40B4-BE49-F238E27FC236}">
                  <a16:creationId xmlns:a16="http://schemas.microsoft.com/office/drawing/2014/main" id="{3C427618-B823-42EB-2590-BD348D331831}"/>
                </a:ext>
              </a:extLst>
            </p:cNvPr>
            <p:cNvSpPr/>
            <p:nvPr/>
          </p:nvSpPr>
          <p:spPr>
            <a:xfrm>
              <a:off x="276754" y="5967167"/>
              <a:ext cx="11205093" cy="810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71472A-7A8B-F393-57E3-1575CB67BA90}"/>
                </a:ext>
              </a:extLst>
            </p:cNvPr>
            <p:cNvSpPr/>
            <p:nvPr/>
          </p:nvSpPr>
          <p:spPr>
            <a:xfrm>
              <a:off x="710153" y="5313743"/>
              <a:ext cx="759720" cy="11246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itle 19">
            <a:extLst>
              <a:ext uri="{FF2B5EF4-FFF2-40B4-BE49-F238E27FC236}">
                <a16:creationId xmlns:a16="http://schemas.microsoft.com/office/drawing/2014/main" id="{DB6082EF-C800-AD1E-7AA3-4684409227A7}"/>
              </a:ext>
            </a:extLst>
          </p:cNvPr>
          <p:cNvSpPr>
            <a:spLocks noGrp="1"/>
          </p:cNvSpPr>
          <p:nvPr>
            <p:ph type="title"/>
          </p:nvPr>
        </p:nvSpPr>
        <p:spPr>
          <a:xfrm>
            <a:off x="1469873" y="500111"/>
            <a:ext cx="7641732" cy="1395208"/>
          </a:xfrm>
        </p:spPr>
        <p:txBody>
          <a:bodyPr anchor="t">
            <a:normAutofit/>
          </a:bodyPr>
          <a:lstStyle/>
          <a:p>
            <a:r>
              <a:rPr lang="en-US" sz="4000" dirty="0"/>
              <a:t>Medical  evacuation &amp; </a:t>
            </a:r>
            <a:br>
              <a:rPr lang="en-US" sz="4000" dirty="0"/>
            </a:br>
            <a:r>
              <a:rPr lang="en-US" sz="4000" dirty="0"/>
              <a:t>repatriation</a:t>
            </a:r>
          </a:p>
        </p:txBody>
      </p:sp>
      <p:sp>
        <p:nvSpPr>
          <p:cNvPr id="11" name="Text Placeholder 10">
            <a:extLst>
              <a:ext uri="{FF2B5EF4-FFF2-40B4-BE49-F238E27FC236}">
                <a16:creationId xmlns:a16="http://schemas.microsoft.com/office/drawing/2014/main" id="{96E6BBA8-4E0B-7D2E-7418-17064315B900}"/>
              </a:ext>
            </a:extLst>
          </p:cNvPr>
          <p:cNvSpPr>
            <a:spLocks noGrp="1"/>
          </p:cNvSpPr>
          <p:nvPr>
            <p:ph type="body" sz="quarter" idx="11"/>
          </p:nvPr>
        </p:nvSpPr>
        <p:spPr>
          <a:xfrm>
            <a:off x="1268317" y="2222031"/>
            <a:ext cx="6518223" cy="2072984"/>
          </a:xfrm>
        </p:spPr>
        <p:txBody>
          <a:bodyPr>
            <a:noAutofit/>
          </a:bodyPr>
          <a:lstStyle/>
          <a:p>
            <a:pPr>
              <a:lnSpc>
                <a:spcPct val="125000"/>
              </a:lnSpc>
              <a:spcAft>
                <a:spcPts val="600"/>
              </a:spcAft>
              <a:buSzPct val="100000"/>
            </a:pPr>
            <a:r>
              <a:rPr lang="en-US" sz="2400" dirty="0">
                <a:latin typeface="Roboto" panose="02000000000000000000" pitchFamily="2" charset="0"/>
                <a:ea typeface="Roboto" panose="02000000000000000000" pitchFamily="2" charset="0"/>
              </a:rPr>
              <a:t>Pays to transport you from the location where you are injured or become sick to the nearest appropriate facility for treatment. Will also pay to transport you to a different hospital if medically necessary.</a:t>
            </a:r>
          </a:p>
          <a:p>
            <a:pPr>
              <a:lnSpc>
                <a:spcPct val="125000"/>
              </a:lnSpc>
              <a:spcAft>
                <a:spcPts val="600"/>
              </a:spcAft>
              <a:buSzPct val="100000"/>
            </a:pPr>
            <a:endParaRPr lang="en-US" sz="2400" dirty="0">
              <a:latin typeface="Roboto" panose="02000000000000000000" pitchFamily="2" charset="0"/>
              <a:ea typeface="Roboto" panose="02000000000000000000" pitchFamily="2" charset="0"/>
            </a:endParaRPr>
          </a:p>
        </p:txBody>
      </p:sp>
      <p:sp>
        <p:nvSpPr>
          <p:cNvPr id="3" name="Footer Placeholder 4">
            <a:extLst>
              <a:ext uri="{FF2B5EF4-FFF2-40B4-BE49-F238E27FC236}">
                <a16:creationId xmlns:a16="http://schemas.microsoft.com/office/drawing/2014/main" id="{73F82E2F-F7E5-C743-5BD0-AA1205DD8DE8}"/>
              </a:ext>
            </a:extLst>
          </p:cNvPr>
          <p:cNvSpPr txBox="1">
            <a:spLocks/>
          </p:cNvSpPr>
          <p:nvPr/>
        </p:nvSpPr>
        <p:spPr>
          <a:xfrm rot="16200000">
            <a:off x="-1040916" y="4458482"/>
            <a:ext cx="2918804" cy="283464"/>
          </a:xfrm>
          <a:prstGeom prst="rect">
            <a:avLst/>
          </a:prstGeom>
        </p:spPr>
        <p:txBody>
          <a:bodyPr vert="horz" lIns="91440" tIns="45720" rIns="91440" bIns="45720" rtlCol="0" anchor="ctr"/>
          <a:lstStyle>
            <a:defPPr>
              <a:defRPr lang="en-US"/>
            </a:defPPr>
            <a:lvl1pPr marL="0" algn="l" defTabSz="914400" rtl="0" eaLnBrk="1" latinLnBrk="0" hangingPunct="1">
              <a:defRPr sz="1600" b="1" kern="1200" cap="all"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RV Association</a:t>
            </a:r>
          </a:p>
        </p:txBody>
      </p:sp>
      <p:sp>
        <p:nvSpPr>
          <p:cNvPr id="5" name="TextBox 4">
            <a:extLst>
              <a:ext uri="{FF2B5EF4-FFF2-40B4-BE49-F238E27FC236}">
                <a16:creationId xmlns:a16="http://schemas.microsoft.com/office/drawing/2014/main" id="{F9E09E5F-D513-A2CE-7A75-4048D517A2E4}"/>
              </a:ext>
            </a:extLst>
          </p:cNvPr>
          <p:cNvSpPr txBox="1"/>
          <p:nvPr/>
        </p:nvSpPr>
        <p:spPr>
          <a:xfrm>
            <a:off x="8480736" y="674896"/>
            <a:ext cx="3427193" cy="2062103"/>
          </a:xfrm>
          <a:prstGeom prst="rect">
            <a:avLst/>
          </a:prstGeom>
          <a:noFill/>
          <a:ln w="38100">
            <a:solidFill>
              <a:srgbClr val="E86B1F"/>
            </a:solidFill>
          </a:ln>
          <a:effectLst/>
        </p:spPr>
        <p:txBody>
          <a:bodyPr wrap="square" lIns="228600" tIns="228600" rIns="228600" bIns="228600" rtlCol="0" anchor="ctr" anchorCtr="0">
            <a:spAutoFit/>
          </a:bodyPr>
          <a:lstStyle/>
          <a:p>
            <a:pPr>
              <a:lnSpc>
                <a:spcPct val="150000"/>
              </a:lnSpc>
            </a:pPr>
            <a:r>
              <a:rPr lang="en-US" sz="2400" b="1" dirty="0">
                <a:latin typeface="Roboto" panose="02000000000000000000" pitchFamily="2" charset="0"/>
                <a:ea typeface="Roboto" panose="02000000000000000000" pitchFamily="2" charset="0"/>
              </a:rPr>
              <a:t>Benefit Limit(s): </a:t>
            </a:r>
          </a:p>
          <a:p>
            <a:pPr>
              <a:lnSpc>
                <a:spcPct val="150000"/>
              </a:lnSpc>
            </a:pPr>
            <a:r>
              <a:rPr lang="en-US" sz="2400" b="1" dirty="0">
                <a:solidFill>
                  <a:srgbClr val="E86B1F"/>
                </a:solidFill>
                <a:latin typeface="Roboto" panose="02000000000000000000" pitchFamily="2" charset="0"/>
                <a:ea typeface="Roboto" panose="02000000000000000000" pitchFamily="2" charset="0"/>
              </a:rPr>
              <a:t>$500,000</a:t>
            </a:r>
            <a:r>
              <a:rPr lang="en-US" sz="2400" b="1" dirty="0">
                <a:latin typeface="Roboto" panose="02000000000000000000" pitchFamily="2" charset="0"/>
                <a:ea typeface="Roboto" panose="02000000000000000000" pitchFamily="2" charset="0"/>
              </a:rPr>
              <a:t> Emergency Medical Evacuation</a:t>
            </a:r>
          </a:p>
        </p:txBody>
      </p:sp>
      <p:sp>
        <p:nvSpPr>
          <p:cNvPr id="8" name="TextBox 7">
            <a:extLst>
              <a:ext uri="{FF2B5EF4-FFF2-40B4-BE49-F238E27FC236}">
                <a16:creationId xmlns:a16="http://schemas.microsoft.com/office/drawing/2014/main" id="{B8E2D175-2210-0433-5D2D-E432BDF6A221}"/>
              </a:ext>
            </a:extLst>
          </p:cNvPr>
          <p:cNvSpPr txBox="1"/>
          <p:nvPr/>
        </p:nvSpPr>
        <p:spPr>
          <a:xfrm>
            <a:off x="1090012" y="4792794"/>
            <a:ext cx="6696528" cy="1438855"/>
          </a:xfrm>
          <a:prstGeom prst="rect">
            <a:avLst/>
          </a:prstGeom>
          <a:noFill/>
        </p:spPr>
        <p:txBody>
          <a:bodyPr wrap="square">
            <a:spAutoFit/>
          </a:bodyPr>
          <a:lstStyle/>
          <a:p>
            <a:pPr marL="285750" indent="-285750">
              <a:lnSpc>
                <a:spcPct val="125000"/>
              </a:lnSpc>
              <a:spcAft>
                <a:spcPts val="600"/>
              </a:spcAft>
              <a:buSzPct val="100000"/>
              <a:buFont typeface="Arial" panose="020B0604020202020204" pitchFamily="34" charset="0"/>
              <a:buChar char="•"/>
            </a:pPr>
            <a:r>
              <a:rPr lang="en-US" sz="2400" dirty="0">
                <a:latin typeface="Roboto" panose="02000000000000000000" pitchFamily="2" charset="0"/>
                <a:ea typeface="Roboto" panose="02000000000000000000" pitchFamily="2" charset="0"/>
              </a:rPr>
              <a:t>Must be ordered by the attending physician (to prevent death or deterioration of your serious medical condition).</a:t>
            </a:r>
          </a:p>
        </p:txBody>
      </p:sp>
      <p:sp>
        <p:nvSpPr>
          <p:cNvPr id="14" name="Rectangle 13">
            <a:extLst>
              <a:ext uri="{FF2B5EF4-FFF2-40B4-BE49-F238E27FC236}">
                <a16:creationId xmlns:a16="http://schemas.microsoft.com/office/drawing/2014/main" id="{D424E8AA-599D-5CBD-5DC9-9E3F06C300CE}"/>
              </a:ext>
            </a:extLst>
          </p:cNvPr>
          <p:cNvSpPr/>
          <p:nvPr/>
        </p:nvSpPr>
        <p:spPr>
          <a:xfrm>
            <a:off x="8078772" y="3063711"/>
            <a:ext cx="4161902" cy="3930978"/>
          </a:xfrm>
          <a:prstGeom prst="rect">
            <a:avLst/>
          </a:prstGeom>
          <a:blipFill>
            <a:blip r:embed="rId3"/>
            <a:stretch>
              <a:fillRect l="-115325" r="-3464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25173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09EB5-E857-F6E4-4A15-71C1B08E4A1A}"/>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313AEB97-39B3-B552-0CF1-275970CB06CD}"/>
              </a:ext>
            </a:extLst>
          </p:cNvPr>
          <p:cNvSpPr>
            <a:spLocks noGrp="1"/>
          </p:cNvSpPr>
          <p:nvPr>
            <p:ph type="title"/>
          </p:nvPr>
        </p:nvSpPr>
        <p:spPr>
          <a:xfrm>
            <a:off x="1328737" y="786810"/>
            <a:ext cx="10540175" cy="1395208"/>
          </a:xfrm>
        </p:spPr>
        <p:txBody>
          <a:bodyPr anchor="t">
            <a:normAutofit/>
          </a:bodyPr>
          <a:lstStyle/>
          <a:p>
            <a:r>
              <a:rPr lang="en-US" sz="4000" dirty="0"/>
              <a:t>Emergency reunion</a:t>
            </a:r>
          </a:p>
        </p:txBody>
      </p:sp>
      <p:sp>
        <p:nvSpPr>
          <p:cNvPr id="11" name="Text Placeholder 10">
            <a:extLst>
              <a:ext uri="{FF2B5EF4-FFF2-40B4-BE49-F238E27FC236}">
                <a16:creationId xmlns:a16="http://schemas.microsoft.com/office/drawing/2014/main" id="{C4D6FD08-8976-3DD2-1F19-D92CFBF33415}"/>
              </a:ext>
            </a:extLst>
          </p:cNvPr>
          <p:cNvSpPr>
            <a:spLocks noGrp="1"/>
          </p:cNvSpPr>
          <p:nvPr>
            <p:ph type="body" sz="quarter" idx="11"/>
          </p:nvPr>
        </p:nvSpPr>
        <p:spPr>
          <a:xfrm>
            <a:off x="1319043" y="1685054"/>
            <a:ext cx="10253831" cy="2072984"/>
          </a:xfrm>
        </p:spPr>
        <p:txBody>
          <a:bodyPr>
            <a:noAutofit/>
          </a:bodyPr>
          <a:lstStyle/>
          <a:p>
            <a:pPr>
              <a:lnSpc>
                <a:spcPct val="125000"/>
              </a:lnSpc>
              <a:spcAft>
                <a:spcPts val="600"/>
              </a:spcAft>
              <a:buSzPct val="100000"/>
            </a:pPr>
            <a:r>
              <a:rPr lang="en-US" sz="2800" dirty="0">
                <a:latin typeface="Roboto" panose="02000000000000000000" pitchFamily="2" charset="0"/>
                <a:ea typeface="Roboto" panose="02000000000000000000" pitchFamily="2" charset="0"/>
              </a:rPr>
              <a:t>Pays for a family member or other </a:t>
            </a: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person of your choosing to join </a:t>
            </a: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you if you are hospitalized for </a:t>
            </a: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more than 1 day due to an injury </a:t>
            </a: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or medical emergency.</a:t>
            </a:r>
          </a:p>
          <a:p>
            <a:pPr>
              <a:lnSpc>
                <a:spcPct val="125000"/>
              </a:lnSpc>
              <a:spcAft>
                <a:spcPts val="600"/>
              </a:spcAft>
              <a:buSzPct val="100000"/>
            </a:pPr>
            <a:r>
              <a:rPr lang="en-US" sz="2800" dirty="0">
                <a:latin typeface="Roboto" panose="02000000000000000000" pitchFamily="2" charset="0"/>
                <a:ea typeface="Roboto" panose="02000000000000000000" pitchFamily="2" charset="0"/>
              </a:rPr>
              <a:t>Must be 75 miles or more from </a:t>
            </a: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your primary residence.</a:t>
            </a:r>
          </a:p>
        </p:txBody>
      </p:sp>
      <p:sp>
        <p:nvSpPr>
          <p:cNvPr id="3" name="Footer Placeholder 4">
            <a:extLst>
              <a:ext uri="{FF2B5EF4-FFF2-40B4-BE49-F238E27FC236}">
                <a16:creationId xmlns:a16="http://schemas.microsoft.com/office/drawing/2014/main" id="{FAB136A7-8B4A-DC33-0A14-1BD35C14A846}"/>
              </a:ext>
            </a:extLst>
          </p:cNvPr>
          <p:cNvSpPr txBox="1">
            <a:spLocks/>
          </p:cNvSpPr>
          <p:nvPr/>
        </p:nvSpPr>
        <p:spPr>
          <a:xfrm rot="16200000">
            <a:off x="-1040916" y="4458482"/>
            <a:ext cx="2918804" cy="283464"/>
          </a:xfrm>
          <a:prstGeom prst="rect">
            <a:avLst/>
          </a:prstGeom>
        </p:spPr>
        <p:txBody>
          <a:bodyPr vert="horz" lIns="91440" tIns="45720" rIns="91440" bIns="45720" rtlCol="0" anchor="ctr"/>
          <a:lstStyle>
            <a:defPPr>
              <a:defRPr lang="en-US"/>
            </a:defPPr>
            <a:lvl1pPr marL="0" algn="l" defTabSz="914400" rtl="0" eaLnBrk="1" latinLnBrk="0" hangingPunct="1">
              <a:defRPr sz="1600" b="1" kern="1200" cap="all"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RV Association</a:t>
            </a:r>
          </a:p>
        </p:txBody>
      </p:sp>
      <p:sp>
        <p:nvSpPr>
          <p:cNvPr id="5" name="TextBox 4">
            <a:extLst>
              <a:ext uri="{FF2B5EF4-FFF2-40B4-BE49-F238E27FC236}">
                <a16:creationId xmlns:a16="http://schemas.microsoft.com/office/drawing/2014/main" id="{986FC075-9FD2-E63B-C76C-5B51FB7FF56B}"/>
              </a:ext>
            </a:extLst>
          </p:cNvPr>
          <p:cNvSpPr txBox="1"/>
          <p:nvPr/>
        </p:nvSpPr>
        <p:spPr>
          <a:xfrm>
            <a:off x="7085986" y="1731937"/>
            <a:ext cx="4782926" cy="3724096"/>
          </a:xfrm>
          <a:prstGeom prst="rect">
            <a:avLst/>
          </a:prstGeom>
          <a:noFill/>
          <a:ln w="38100">
            <a:solidFill>
              <a:srgbClr val="E86B1F"/>
            </a:solidFill>
          </a:ln>
          <a:effectLst/>
        </p:spPr>
        <p:txBody>
          <a:bodyPr wrap="square" lIns="228600" tIns="228600" rIns="228600" bIns="228600" rtlCol="0" anchor="ctr" anchorCtr="0">
            <a:spAutoFit/>
          </a:bodyPr>
          <a:lstStyle/>
          <a:p>
            <a:pPr>
              <a:lnSpc>
                <a:spcPct val="150000"/>
              </a:lnSpc>
            </a:pPr>
            <a:r>
              <a:rPr lang="en-US" sz="2400" b="1" dirty="0">
                <a:latin typeface="Roboto" panose="02000000000000000000" pitchFamily="2" charset="0"/>
                <a:ea typeface="Roboto" panose="02000000000000000000" pitchFamily="2" charset="0"/>
              </a:rPr>
              <a:t>Benefit Limit(s): </a:t>
            </a:r>
          </a:p>
          <a:p>
            <a:pPr>
              <a:lnSpc>
                <a:spcPct val="150000"/>
              </a:lnSpc>
            </a:pPr>
            <a:r>
              <a:rPr lang="en-US" sz="2400" b="1" dirty="0">
                <a:solidFill>
                  <a:srgbClr val="E86B1F"/>
                </a:solidFill>
                <a:latin typeface="Roboto" panose="02000000000000000000" pitchFamily="2" charset="0"/>
                <a:ea typeface="Roboto" panose="02000000000000000000" pitchFamily="2" charset="0"/>
              </a:rPr>
              <a:t>$50,000</a:t>
            </a:r>
            <a:r>
              <a:rPr lang="en-US" sz="2400" b="1" dirty="0">
                <a:latin typeface="Roboto" panose="02000000000000000000" pitchFamily="2" charset="0"/>
                <a:ea typeface="Roboto" panose="02000000000000000000" pitchFamily="2" charset="0"/>
              </a:rPr>
              <a:t> Total</a:t>
            </a:r>
          </a:p>
          <a:p>
            <a:pPr marL="342900" defTabSz="342900">
              <a:lnSpc>
                <a:spcPct val="150000"/>
              </a:lnSpc>
              <a:tabLst>
                <a:tab pos="342900" algn="l"/>
              </a:tabLst>
            </a:pPr>
            <a:r>
              <a:rPr lang="en-US" sz="2400" b="1" dirty="0">
                <a:solidFill>
                  <a:srgbClr val="E86B1F"/>
                </a:solidFill>
                <a:latin typeface="Roboto" panose="02000000000000000000" pitchFamily="2" charset="0"/>
                <a:ea typeface="Roboto" panose="02000000000000000000" pitchFamily="2" charset="0"/>
              </a:rPr>
              <a:t>Round-trip economy airfare</a:t>
            </a:r>
          </a:p>
          <a:p>
            <a:pPr marL="342900" defTabSz="342900">
              <a:lnSpc>
                <a:spcPct val="150000"/>
              </a:lnSpc>
              <a:tabLst>
                <a:tab pos="342900" algn="l"/>
              </a:tabLst>
            </a:pPr>
            <a:r>
              <a:rPr lang="en-US" sz="2400" b="1" dirty="0">
                <a:solidFill>
                  <a:srgbClr val="E86B1F"/>
                </a:solidFill>
                <a:latin typeface="Roboto" panose="02000000000000000000" pitchFamily="2" charset="0"/>
                <a:ea typeface="Roboto" panose="02000000000000000000" pitchFamily="2" charset="0"/>
              </a:rPr>
              <a:t>$200 </a:t>
            </a:r>
            <a:r>
              <a:rPr lang="en-US" sz="2400" b="1" dirty="0">
                <a:latin typeface="Roboto" panose="02000000000000000000" pitchFamily="2" charset="0"/>
                <a:ea typeface="Roboto" panose="02000000000000000000" pitchFamily="2" charset="0"/>
              </a:rPr>
              <a:t>per day for lodging</a:t>
            </a:r>
            <a:br>
              <a:rPr lang="en-US" sz="2400" b="1" dirty="0">
                <a:latin typeface="Roboto" panose="02000000000000000000" pitchFamily="2" charset="0"/>
                <a:ea typeface="Roboto" panose="02000000000000000000" pitchFamily="2" charset="0"/>
              </a:rPr>
            </a:br>
            <a:r>
              <a:rPr lang="en-US" sz="2400" b="1" dirty="0">
                <a:solidFill>
                  <a:srgbClr val="E86B1F"/>
                </a:solidFill>
                <a:latin typeface="Roboto" panose="02000000000000000000" pitchFamily="2" charset="0"/>
                <a:ea typeface="Roboto" panose="02000000000000000000" pitchFamily="2" charset="0"/>
              </a:rPr>
              <a:t>$100 </a:t>
            </a:r>
            <a:r>
              <a:rPr lang="en-US" sz="2400" b="1" dirty="0">
                <a:latin typeface="Roboto" panose="02000000000000000000" pitchFamily="2" charset="0"/>
                <a:ea typeface="Roboto" panose="02000000000000000000" pitchFamily="2" charset="0"/>
              </a:rPr>
              <a:t>per day for food</a:t>
            </a:r>
          </a:p>
          <a:p>
            <a:pPr marL="342900" defTabSz="342900">
              <a:lnSpc>
                <a:spcPct val="150000"/>
              </a:lnSpc>
              <a:tabLst>
                <a:tab pos="342900" algn="l"/>
              </a:tabLst>
            </a:pPr>
            <a:r>
              <a:rPr lang="en-US" sz="2400" b="1" dirty="0">
                <a:solidFill>
                  <a:srgbClr val="E86B1F"/>
                </a:solidFill>
                <a:latin typeface="Roboto" panose="02000000000000000000" pitchFamily="2" charset="0"/>
                <a:ea typeface="Roboto" panose="02000000000000000000" pitchFamily="2" charset="0"/>
              </a:rPr>
              <a:t>10 </a:t>
            </a:r>
            <a:r>
              <a:rPr lang="en-US" sz="2400" b="1" dirty="0">
                <a:latin typeface="Roboto" panose="02000000000000000000" pitchFamily="2" charset="0"/>
                <a:ea typeface="Roboto" panose="02000000000000000000" pitchFamily="2" charset="0"/>
              </a:rPr>
              <a:t>days maximum</a:t>
            </a:r>
          </a:p>
        </p:txBody>
      </p:sp>
    </p:spTree>
    <p:extLst>
      <p:ext uri="{BB962C8B-B14F-4D97-AF65-F5344CB8AC3E}">
        <p14:creationId xmlns:p14="http://schemas.microsoft.com/office/powerpoint/2010/main" val="3596465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1B672-F00C-9809-6178-39CAFE6AC338}"/>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A218EEC3-E347-59C5-84CC-7259C972092D}"/>
              </a:ext>
            </a:extLst>
          </p:cNvPr>
          <p:cNvSpPr>
            <a:spLocks noGrp="1"/>
          </p:cNvSpPr>
          <p:nvPr>
            <p:ph type="title"/>
          </p:nvPr>
        </p:nvSpPr>
        <p:spPr>
          <a:xfrm>
            <a:off x="1328737" y="786810"/>
            <a:ext cx="10540175" cy="1395208"/>
          </a:xfrm>
        </p:spPr>
        <p:txBody>
          <a:bodyPr anchor="t">
            <a:normAutofit/>
          </a:bodyPr>
          <a:lstStyle/>
          <a:p>
            <a:r>
              <a:rPr lang="en-US" sz="4000" dirty="0"/>
              <a:t>Emergency CASH</a:t>
            </a:r>
          </a:p>
        </p:txBody>
      </p:sp>
      <p:sp>
        <p:nvSpPr>
          <p:cNvPr id="11" name="Text Placeholder 10">
            <a:extLst>
              <a:ext uri="{FF2B5EF4-FFF2-40B4-BE49-F238E27FC236}">
                <a16:creationId xmlns:a16="http://schemas.microsoft.com/office/drawing/2014/main" id="{6D1B3E0A-4B20-6081-7421-A60A16C0D3CC}"/>
              </a:ext>
            </a:extLst>
          </p:cNvPr>
          <p:cNvSpPr>
            <a:spLocks noGrp="1"/>
          </p:cNvSpPr>
          <p:nvPr>
            <p:ph type="body" sz="quarter" idx="11"/>
          </p:nvPr>
        </p:nvSpPr>
        <p:spPr>
          <a:xfrm>
            <a:off x="1319043" y="1685054"/>
            <a:ext cx="6220745" cy="2072984"/>
          </a:xfrm>
        </p:spPr>
        <p:txBody>
          <a:bodyPr>
            <a:noAutofit/>
          </a:bodyPr>
          <a:lstStyle/>
          <a:p>
            <a:pPr>
              <a:lnSpc>
                <a:spcPct val="125000"/>
              </a:lnSpc>
              <a:spcAft>
                <a:spcPts val="600"/>
              </a:spcAft>
              <a:buSzPct val="100000"/>
            </a:pPr>
            <a:r>
              <a:rPr lang="en-US" sz="2800" dirty="0">
                <a:latin typeface="Roboto" panose="02000000000000000000" pitchFamily="2" charset="0"/>
                <a:ea typeface="Roboto" panose="02000000000000000000" pitchFamily="2" charset="0"/>
              </a:rPr>
              <a:t>Mechanical breakdown occurs and travel is not possible.</a:t>
            </a:r>
          </a:p>
          <a:p>
            <a:pPr>
              <a:lnSpc>
                <a:spcPct val="125000"/>
              </a:lnSpc>
              <a:spcAft>
                <a:spcPts val="600"/>
              </a:spcAft>
              <a:buSzPct val="100000"/>
            </a:pPr>
            <a:r>
              <a:rPr lang="en-US" sz="2800" dirty="0">
                <a:latin typeface="Roboto" panose="02000000000000000000" pitchFamily="2" charset="0"/>
                <a:ea typeface="Roboto" panose="02000000000000000000" pitchFamily="2" charset="0"/>
              </a:rPr>
              <a:t>Covers temporary expenses such</a:t>
            </a: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as food and lodging.</a:t>
            </a:r>
          </a:p>
          <a:p>
            <a:pPr>
              <a:lnSpc>
                <a:spcPct val="125000"/>
              </a:lnSpc>
              <a:spcAft>
                <a:spcPts val="600"/>
              </a:spcAft>
              <a:buSzPct val="100000"/>
            </a:pPr>
            <a:r>
              <a:rPr lang="en-US" sz="2800" dirty="0">
                <a:latin typeface="Roboto" panose="02000000000000000000" pitchFamily="2" charset="0"/>
                <a:ea typeface="Roboto" panose="02000000000000000000" pitchFamily="2" charset="0"/>
              </a:rPr>
              <a:t>Covered members are limited to </a:t>
            </a: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two Emergency Cash claims per trip.</a:t>
            </a:r>
          </a:p>
        </p:txBody>
      </p:sp>
      <p:sp>
        <p:nvSpPr>
          <p:cNvPr id="3" name="Footer Placeholder 4">
            <a:extLst>
              <a:ext uri="{FF2B5EF4-FFF2-40B4-BE49-F238E27FC236}">
                <a16:creationId xmlns:a16="http://schemas.microsoft.com/office/drawing/2014/main" id="{24EE9791-0F32-F0B9-1BD1-722282425266}"/>
              </a:ext>
            </a:extLst>
          </p:cNvPr>
          <p:cNvSpPr txBox="1">
            <a:spLocks/>
          </p:cNvSpPr>
          <p:nvPr/>
        </p:nvSpPr>
        <p:spPr>
          <a:xfrm rot="16200000">
            <a:off x="-1040916" y="4458482"/>
            <a:ext cx="2918804" cy="283464"/>
          </a:xfrm>
          <a:prstGeom prst="rect">
            <a:avLst/>
          </a:prstGeom>
        </p:spPr>
        <p:txBody>
          <a:bodyPr vert="horz" lIns="91440" tIns="45720" rIns="91440" bIns="45720" rtlCol="0" anchor="ctr"/>
          <a:lstStyle>
            <a:defPPr>
              <a:defRPr lang="en-US"/>
            </a:defPPr>
            <a:lvl1pPr marL="0" algn="l" defTabSz="914400" rtl="0" eaLnBrk="1" latinLnBrk="0" hangingPunct="1">
              <a:defRPr sz="1600" b="1" kern="1200" cap="all"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RV Association</a:t>
            </a:r>
          </a:p>
        </p:txBody>
      </p:sp>
      <p:sp>
        <p:nvSpPr>
          <p:cNvPr id="5" name="TextBox 4">
            <a:extLst>
              <a:ext uri="{FF2B5EF4-FFF2-40B4-BE49-F238E27FC236}">
                <a16:creationId xmlns:a16="http://schemas.microsoft.com/office/drawing/2014/main" id="{C343B322-B17B-DBF4-312C-33CAD618ABFB}"/>
              </a:ext>
            </a:extLst>
          </p:cNvPr>
          <p:cNvSpPr txBox="1"/>
          <p:nvPr/>
        </p:nvSpPr>
        <p:spPr>
          <a:xfrm>
            <a:off x="7132320" y="1984113"/>
            <a:ext cx="4782926" cy="2616101"/>
          </a:xfrm>
          <a:prstGeom prst="rect">
            <a:avLst/>
          </a:prstGeom>
          <a:noFill/>
          <a:ln w="38100">
            <a:solidFill>
              <a:srgbClr val="E86B1F"/>
            </a:solidFill>
          </a:ln>
          <a:effectLst/>
        </p:spPr>
        <p:txBody>
          <a:bodyPr wrap="square" lIns="228600" tIns="228600" rIns="228600" bIns="228600" rtlCol="0" anchor="ctr" anchorCtr="0">
            <a:spAutoFit/>
          </a:bodyPr>
          <a:lstStyle/>
          <a:p>
            <a:pPr>
              <a:lnSpc>
                <a:spcPct val="150000"/>
              </a:lnSpc>
            </a:pPr>
            <a:r>
              <a:rPr lang="en-US" sz="2400" b="1" dirty="0">
                <a:latin typeface="Roboto" panose="02000000000000000000" pitchFamily="2" charset="0"/>
                <a:ea typeface="Roboto" panose="02000000000000000000" pitchFamily="2" charset="0"/>
              </a:rPr>
              <a:t>Benefit Limit(s): </a:t>
            </a:r>
          </a:p>
          <a:p>
            <a:pPr>
              <a:lnSpc>
                <a:spcPct val="150000"/>
              </a:lnSpc>
            </a:pPr>
            <a:r>
              <a:rPr lang="en-US" sz="2400" b="1" dirty="0">
                <a:solidFill>
                  <a:srgbClr val="E86B1F"/>
                </a:solidFill>
                <a:latin typeface="Roboto" panose="02000000000000000000" pitchFamily="2" charset="0"/>
                <a:ea typeface="Roboto" panose="02000000000000000000" pitchFamily="2" charset="0"/>
              </a:rPr>
              <a:t>$1,500</a:t>
            </a:r>
            <a:r>
              <a:rPr lang="en-US" sz="2400" b="1" dirty="0">
                <a:latin typeface="Roboto" panose="02000000000000000000" pitchFamily="2" charset="0"/>
                <a:ea typeface="Roboto" panose="02000000000000000000" pitchFamily="2" charset="0"/>
              </a:rPr>
              <a:t> annual maximum</a:t>
            </a:r>
          </a:p>
          <a:p>
            <a:pPr marL="342900" defTabSz="342900">
              <a:lnSpc>
                <a:spcPct val="150000"/>
              </a:lnSpc>
              <a:tabLst>
                <a:tab pos="342900" algn="l"/>
              </a:tabLst>
            </a:pPr>
            <a:r>
              <a:rPr lang="en-US" sz="2400" b="1" dirty="0">
                <a:solidFill>
                  <a:srgbClr val="E86B1F"/>
                </a:solidFill>
                <a:latin typeface="Roboto" panose="02000000000000000000" pitchFamily="2" charset="0"/>
                <a:ea typeface="Roboto" panose="02000000000000000000" pitchFamily="2" charset="0"/>
              </a:rPr>
              <a:t>$250 </a:t>
            </a:r>
            <a:r>
              <a:rPr lang="en-US" sz="2400" b="1" dirty="0">
                <a:latin typeface="Roboto" panose="02000000000000000000" pitchFamily="2" charset="0"/>
                <a:ea typeface="Roboto" panose="02000000000000000000" pitchFamily="2" charset="0"/>
              </a:rPr>
              <a:t>per day</a:t>
            </a:r>
            <a:br>
              <a:rPr lang="en-US" sz="2400" b="1" dirty="0">
                <a:latin typeface="Roboto" panose="02000000000000000000" pitchFamily="2" charset="0"/>
                <a:ea typeface="Roboto" panose="02000000000000000000" pitchFamily="2" charset="0"/>
              </a:rPr>
            </a:br>
            <a:r>
              <a:rPr lang="en-US" sz="2400" b="1" dirty="0">
                <a:solidFill>
                  <a:srgbClr val="E86B1F"/>
                </a:solidFill>
                <a:latin typeface="Roboto" panose="02000000000000000000" pitchFamily="2" charset="0"/>
                <a:ea typeface="Roboto" panose="02000000000000000000" pitchFamily="2" charset="0"/>
              </a:rPr>
              <a:t>3 </a:t>
            </a:r>
            <a:r>
              <a:rPr lang="en-US" sz="2400" b="1" dirty="0">
                <a:latin typeface="Roboto" panose="02000000000000000000" pitchFamily="2" charset="0"/>
                <a:ea typeface="Roboto" panose="02000000000000000000" pitchFamily="2" charset="0"/>
              </a:rPr>
              <a:t>days per trip maximum</a:t>
            </a:r>
          </a:p>
        </p:txBody>
      </p:sp>
    </p:spTree>
    <p:extLst>
      <p:ext uri="{BB962C8B-B14F-4D97-AF65-F5344CB8AC3E}">
        <p14:creationId xmlns:p14="http://schemas.microsoft.com/office/powerpoint/2010/main" val="4262780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5C02A-FABC-FEE0-D0B1-42CCD5ED00C8}"/>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C797590D-921E-5739-4B94-4730100A21BC}"/>
              </a:ext>
            </a:extLst>
          </p:cNvPr>
          <p:cNvSpPr>
            <a:spLocks noGrp="1"/>
          </p:cNvSpPr>
          <p:nvPr>
            <p:ph type="title"/>
          </p:nvPr>
        </p:nvSpPr>
        <p:spPr>
          <a:xfrm>
            <a:off x="1328737" y="786810"/>
            <a:ext cx="10540175" cy="1395208"/>
          </a:xfrm>
        </p:spPr>
        <p:txBody>
          <a:bodyPr anchor="t">
            <a:normAutofit/>
          </a:bodyPr>
          <a:lstStyle/>
          <a:p>
            <a:r>
              <a:rPr lang="en-US" sz="4000" dirty="0"/>
              <a:t>Emergency outpatient CASH</a:t>
            </a:r>
          </a:p>
        </p:txBody>
      </p:sp>
      <p:sp>
        <p:nvSpPr>
          <p:cNvPr id="11" name="Text Placeholder 10">
            <a:extLst>
              <a:ext uri="{FF2B5EF4-FFF2-40B4-BE49-F238E27FC236}">
                <a16:creationId xmlns:a16="http://schemas.microsoft.com/office/drawing/2014/main" id="{3B41C33A-73A7-8AC5-8474-4413C645F179}"/>
              </a:ext>
            </a:extLst>
          </p:cNvPr>
          <p:cNvSpPr>
            <a:spLocks noGrp="1"/>
          </p:cNvSpPr>
          <p:nvPr>
            <p:ph type="body" sz="quarter" idx="11"/>
          </p:nvPr>
        </p:nvSpPr>
        <p:spPr>
          <a:xfrm>
            <a:off x="1319044" y="1685054"/>
            <a:ext cx="5546978" cy="2072984"/>
          </a:xfrm>
        </p:spPr>
        <p:txBody>
          <a:bodyPr>
            <a:noAutofit/>
          </a:bodyPr>
          <a:lstStyle/>
          <a:p>
            <a:pPr>
              <a:lnSpc>
                <a:spcPct val="125000"/>
              </a:lnSpc>
              <a:spcAft>
                <a:spcPts val="600"/>
              </a:spcAft>
              <a:buSzPct val="100000"/>
            </a:pPr>
            <a:r>
              <a:rPr lang="en-US" sz="2800" dirty="0">
                <a:latin typeface="Roboto" panose="02000000000000000000" pitchFamily="2" charset="0"/>
                <a:ea typeface="Roboto" panose="02000000000000000000" pitchFamily="2" charset="0"/>
              </a:rPr>
              <a:t>Pays a one-time payment if you require outpatient treatment due to an accident.</a:t>
            </a:r>
          </a:p>
          <a:p>
            <a:pPr>
              <a:lnSpc>
                <a:spcPct val="125000"/>
              </a:lnSpc>
              <a:spcAft>
                <a:spcPts val="600"/>
              </a:spcAft>
              <a:buSzPct val="100000"/>
            </a:pPr>
            <a:r>
              <a:rPr lang="en-US" sz="2800" dirty="0">
                <a:latin typeface="Roboto" panose="02000000000000000000" pitchFamily="2" charset="0"/>
                <a:ea typeface="Roboto" panose="02000000000000000000" pitchFamily="2" charset="0"/>
              </a:rPr>
              <a:t>Limited to 2 claims per insured per year.</a:t>
            </a:r>
          </a:p>
        </p:txBody>
      </p:sp>
      <p:sp>
        <p:nvSpPr>
          <p:cNvPr id="3" name="Footer Placeholder 4">
            <a:extLst>
              <a:ext uri="{FF2B5EF4-FFF2-40B4-BE49-F238E27FC236}">
                <a16:creationId xmlns:a16="http://schemas.microsoft.com/office/drawing/2014/main" id="{C33EAC02-A3AC-5D8D-1178-2F4661E1E1D6}"/>
              </a:ext>
            </a:extLst>
          </p:cNvPr>
          <p:cNvSpPr txBox="1">
            <a:spLocks/>
          </p:cNvSpPr>
          <p:nvPr/>
        </p:nvSpPr>
        <p:spPr>
          <a:xfrm rot="16200000">
            <a:off x="-1040916" y="4458482"/>
            <a:ext cx="2918804" cy="283464"/>
          </a:xfrm>
          <a:prstGeom prst="rect">
            <a:avLst/>
          </a:prstGeom>
        </p:spPr>
        <p:txBody>
          <a:bodyPr vert="horz" lIns="91440" tIns="45720" rIns="91440" bIns="45720" rtlCol="0" anchor="ctr"/>
          <a:lstStyle>
            <a:defPPr>
              <a:defRPr lang="en-US"/>
            </a:defPPr>
            <a:lvl1pPr marL="0" algn="l" defTabSz="914400" rtl="0" eaLnBrk="1" latinLnBrk="0" hangingPunct="1">
              <a:defRPr sz="1600" b="1" kern="1200" cap="all"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RV Association</a:t>
            </a:r>
          </a:p>
        </p:txBody>
      </p:sp>
      <p:sp>
        <p:nvSpPr>
          <p:cNvPr id="5" name="TextBox 4">
            <a:extLst>
              <a:ext uri="{FF2B5EF4-FFF2-40B4-BE49-F238E27FC236}">
                <a16:creationId xmlns:a16="http://schemas.microsoft.com/office/drawing/2014/main" id="{B7C3833A-257E-BD9F-A368-DC566CAA3169}"/>
              </a:ext>
            </a:extLst>
          </p:cNvPr>
          <p:cNvSpPr txBox="1"/>
          <p:nvPr/>
        </p:nvSpPr>
        <p:spPr>
          <a:xfrm>
            <a:off x="7085986" y="2397948"/>
            <a:ext cx="4782926" cy="2062103"/>
          </a:xfrm>
          <a:prstGeom prst="rect">
            <a:avLst/>
          </a:prstGeom>
          <a:noFill/>
          <a:ln w="38100">
            <a:solidFill>
              <a:srgbClr val="E86B1F"/>
            </a:solidFill>
          </a:ln>
          <a:effectLst/>
        </p:spPr>
        <p:txBody>
          <a:bodyPr wrap="square" lIns="228600" tIns="228600" rIns="228600" bIns="228600" rtlCol="0" anchor="ctr" anchorCtr="0">
            <a:spAutoFit/>
          </a:bodyPr>
          <a:lstStyle/>
          <a:p>
            <a:pPr>
              <a:lnSpc>
                <a:spcPct val="150000"/>
              </a:lnSpc>
            </a:pPr>
            <a:r>
              <a:rPr lang="en-US" sz="2400" b="1" dirty="0">
                <a:latin typeface="Roboto" panose="02000000000000000000" pitchFamily="2" charset="0"/>
                <a:ea typeface="Roboto" panose="02000000000000000000" pitchFamily="2" charset="0"/>
              </a:rPr>
              <a:t>Benefit Limit(s): </a:t>
            </a:r>
          </a:p>
          <a:p>
            <a:pPr>
              <a:lnSpc>
                <a:spcPct val="150000"/>
              </a:lnSpc>
            </a:pPr>
            <a:r>
              <a:rPr lang="en-US" sz="2400" b="1" dirty="0">
                <a:solidFill>
                  <a:srgbClr val="E86B1F"/>
                </a:solidFill>
                <a:latin typeface="Roboto" panose="02000000000000000000" pitchFamily="2" charset="0"/>
                <a:ea typeface="Roboto" panose="02000000000000000000" pitchFamily="2" charset="0"/>
              </a:rPr>
              <a:t>$250 </a:t>
            </a:r>
            <a:r>
              <a:rPr lang="en-US" sz="2400" b="1" dirty="0">
                <a:latin typeface="Roboto" panose="02000000000000000000" pitchFamily="2" charset="0"/>
                <a:ea typeface="Roboto" panose="02000000000000000000" pitchFamily="2" charset="0"/>
              </a:rPr>
              <a:t>per incident maximum</a:t>
            </a:r>
          </a:p>
          <a:p>
            <a:pPr>
              <a:lnSpc>
                <a:spcPct val="150000"/>
              </a:lnSpc>
            </a:pPr>
            <a:r>
              <a:rPr lang="en-US" sz="2400" b="1" dirty="0">
                <a:solidFill>
                  <a:srgbClr val="E86B1F"/>
                </a:solidFill>
                <a:latin typeface="Roboto" panose="02000000000000000000" pitchFamily="2" charset="0"/>
                <a:ea typeface="Roboto" panose="02000000000000000000" pitchFamily="2" charset="0"/>
              </a:rPr>
              <a:t>$500 </a:t>
            </a:r>
            <a:r>
              <a:rPr lang="en-US" sz="2400" b="1" dirty="0">
                <a:latin typeface="Roboto" panose="02000000000000000000" pitchFamily="2" charset="0"/>
                <a:ea typeface="Roboto" panose="02000000000000000000" pitchFamily="2" charset="0"/>
              </a:rPr>
              <a:t>annual maximum</a:t>
            </a:r>
          </a:p>
        </p:txBody>
      </p:sp>
    </p:spTree>
    <p:extLst>
      <p:ext uri="{BB962C8B-B14F-4D97-AF65-F5344CB8AC3E}">
        <p14:creationId xmlns:p14="http://schemas.microsoft.com/office/powerpoint/2010/main" val="610154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F8EAC-905B-A4D8-6111-BFCA254EC098}"/>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1ED7F4AB-50FF-B835-3D28-88540C839856}"/>
              </a:ext>
            </a:extLst>
          </p:cNvPr>
          <p:cNvGrpSpPr/>
          <p:nvPr/>
        </p:nvGrpSpPr>
        <p:grpSpPr>
          <a:xfrm>
            <a:off x="276754" y="5313743"/>
            <a:ext cx="11205093" cy="1464129"/>
            <a:chOff x="276754" y="5313743"/>
            <a:chExt cx="11205093" cy="1464129"/>
          </a:xfrm>
        </p:grpSpPr>
        <p:sp>
          <p:nvSpPr>
            <p:cNvPr id="4" name="Rectangle 3">
              <a:extLst>
                <a:ext uri="{FF2B5EF4-FFF2-40B4-BE49-F238E27FC236}">
                  <a16:creationId xmlns:a16="http://schemas.microsoft.com/office/drawing/2014/main" id="{3087D3D5-0F3C-7BC9-26D8-7D15CE64F6FB}"/>
                </a:ext>
              </a:extLst>
            </p:cNvPr>
            <p:cNvSpPr/>
            <p:nvPr/>
          </p:nvSpPr>
          <p:spPr>
            <a:xfrm>
              <a:off x="276754" y="5967167"/>
              <a:ext cx="11205093" cy="810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4011DC6-509C-0F87-156F-50A41229D3EE}"/>
                </a:ext>
              </a:extLst>
            </p:cNvPr>
            <p:cNvSpPr/>
            <p:nvPr/>
          </p:nvSpPr>
          <p:spPr>
            <a:xfrm>
              <a:off x="710153" y="5313743"/>
              <a:ext cx="759720" cy="11246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itle 19">
            <a:extLst>
              <a:ext uri="{FF2B5EF4-FFF2-40B4-BE49-F238E27FC236}">
                <a16:creationId xmlns:a16="http://schemas.microsoft.com/office/drawing/2014/main" id="{79813DFB-78BD-E3DB-ED42-E4C788B3DC30}"/>
              </a:ext>
            </a:extLst>
          </p:cNvPr>
          <p:cNvSpPr>
            <a:spLocks noGrp="1"/>
          </p:cNvSpPr>
          <p:nvPr>
            <p:ph type="title"/>
          </p:nvPr>
        </p:nvSpPr>
        <p:spPr>
          <a:xfrm>
            <a:off x="1328737" y="786810"/>
            <a:ext cx="10540175" cy="1395208"/>
          </a:xfrm>
        </p:spPr>
        <p:txBody>
          <a:bodyPr anchor="t">
            <a:normAutofit/>
          </a:bodyPr>
          <a:lstStyle/>
          <a:p>
            <a:r>
              <a:rPr lang="en-US" sz="4000" dirty="0"/>
              <a:t>Return of dependent children</a:t>
            </a:r>
          </a:p>
        </p:txBody>
      </p:sp>
      <p:sp>
        <p:nvSpPr>
          <p:cNvPr id="11" name="Text Placeholder 10">
            <a:extLst>
              <a:ext uri="{FF2B5EF4-FFF2-40B4-BE49-F238E27FC236}">
                <a16:creationId xmlns:a16="http://schemas.microsoft.com/office/drawing/2014/main" id="{90FC9EA1-E838-1E06-95B7-FE1783DE393C}"/>
              </a:ext>
            </a:extLst>
          </p:cNvPr>
          <p:cNvSpPr>
            <a:spLocks noGrp="1"/>
          </p:cNvSpPr>
          <p:nvPr>
            <p:ph type="body" sz="quarter" idx="11"/>
          </p:nvPr>
        </p:nvSpPr>
        <p:spPr>
          <a:xfrm>
            <a:off x="1319043" y="1685054"/>
            <a:ext cx="10405703" cy="2072984"/>
          </a:xfrm>
        </p:spPr>
        <p:txBody>
          <a:bodyPr>
            <a:noAutofit/>
          </a:bodyPr>
          <a:lstStyle/>
          <a:p>
            <a:pPr>
              <a:lnSpc>
                <a:spcPct val="125000"/>
              </a:lnSpc>
              <a:spcAft>
                <a:spcPts val="600"/>
              </a:spcAft>
              <a:buSzPct val="100000"/>
            </a:pPr>
            <a:r>
              <a:rPr lang="en-US" sz="2400" dirty="0">
                <a:latin typeface="Roboto" panose="02000000000000000000" pitchFamily="2" charset="0"/>
                <a:ea typeface="Roboto" panose="02000000000000000000" pitchFamily="2" charset="0"/>
              </a:rPr>
              <a:t>If you are hospitalized for at least 24 </a:t>
            </a:r>
            <a:br>
              <a:rPr lang="en-US" sz="2400" dirty="0">
                <a:latin typeface="Roboto" panose="02000000000000000000" pitchFamily="2" charset="0"/>
                <a:ea typeface="Roboto" panose="02000000000000000000" pitchFamily="2" charset="0"/>
              </a:rPr>
            </a:br>
            <a:r>
              <a:rPr lang="en-US" sz="2400" dirty="0">
                <a:latin typeface="Roboto" panose="02000000000000000000" pitchFamily="2" charset="0"/>
                <a:ea typeface="Roboto" panose="02000000000000000000" pitchFamily="2" charset="0"/>
              </a:rPr>
              <a:t>hours or are medically evacuated to </a:t>
            </a:r>
            <a:br>
              <a:rPr lang="en-US" sz="2400" dirty="0">
                <a:latin typeface="Roboto" panose="02000000000000000000" pitchFamily="2" charset="0"/>
                <a:ea typeface="Roboto" panose="02000000000000000000" pitchFamily="2" charset="0"/>
              </a:rPr>
            </a:br>
            <a:r>
              <a:rPr lang="en-US" sz="2400" dirty="0">
                <a:latin typeface="Roboto" panose="02000000000000000000" pitchFamily="2" charset="0"/>
                <a:ea typeface="Roboto" panose="02000000000000000000" pitchFamily="2" charset="0"/>
              </a:rPr>
              <a:t>another location, this benefit pays for </a:t>
            </a:r>
            <a:br>
              <a:rPr lang="en-US" sz="2400" dirty="0">
                <a:latin typeface="Roboto" panose="02000000000000000000" pitchFamily="2" charset="0"/>
                <a:ea typeface="Roboto" panose="02000000000000000000" pitchFamily="2" charset="0"/>
              </a:rPr>
            </a:br>
            <a:r>
              <a:rPr lang="en-US" sz="2400" dirty="0">
                <a:latin typeface="Roboto" panose="02000000000000000000" pitchFamily="2" charset="0"/>
                <a:ea typeface="Roboto" panose="02000000000000000000" pitchFamily="2" charset="0"/>
              </a:rPr>
              <a:t>transportation to return dependents </a:t>
            </a:r>
            <a:br>
              <a:rPr lang="en-US" sz="2400" dirty="0">
                <a:latin typeface="Roboto" panose="02000000000000000000" pitchFamily="2" charset="0"/>
                <a:ea typeface="Roboto" panose="02000000000000000000" pitchFamily="2" charset="0"/>
              </a:rPr>
            </a:br>
            <a:r>
              <a:rPr lang="en-US" sz="2400" dirty="0">
                <a:latin typeface="Roboto" panose="02000000000000000000" pitchFamily="2" charset="0"/>
                <a:ea typeface="Roboto" panose="02000000000000000000" pitchFamily="2" charset="0"/>
              </a:rPr>
              <a:t>home.</a:t>
            </a:r>
          </a:p>
          <a:p>
            <a:pPr>
              <a:lnSpc>
                <a:spcPct val="125000"/>
              </a:lnSpc>
              <a:spcAft>
                <a:spcPts val="600"/>
              </a:spcAft>
              <a:buSzPct val="100000"/>
            </a:pPr>
            <a:r>
              <a:rPr lang="en-US" sz="2400" dirty="0">
                <a:latin typeface="Roboto" panose="02000000000000000000" pitchFamily="2" charset="0"/>
                <a:ea typeface="Roboto" panose="02000000000000000000" pitchFamily="2" charset="0"/>
              </a:rPr>
              <a:t>Most direct and economical route, may include an attendant if necessary.</a:t>
            </a:r>
          </a:p>
          <a:p>
            <a:pPr>
              <a:lnSpc>
                <a:spcPct val="125000"/>
              </a:lnSpc>
              <a:spcAft>
                <a:spcPts val="600"/>
              </a:spcAft>
              <a:buSzPct val="100000"/>
            </a:pPr>
            <a:r>
              <a:rPr lang="en-US" sz="2400" dirty="0">
                <a:latin typeface="Roboto" panose="02000000000000000000" pitchFamily="2" charset="0"/>
                <a:ea typeface="Roboto" panose="02000000000000000000" pitchFamily="2" charset="0"/>
              </a:rPr>
              <a:t>Dependent children are minors under the age of 18 or children under the age of 30 who are incapable of self-support due to a mental disability or physical handicap.</a:t>
            </a:r>
          </a:p>
        </p:txBody>
      </p:sp>
      <p:sp>
        <p:nvSpPr>
          <p:cNvPr id="3" name="Footer Placeholder 4">
            <a:extLst>
              <a:ext uri="{FF2B5EF4-FFF2-40B4-BE49-F238E27FC236}">
                <a16:creationId xmlns:a16="http://schemas.microsoft.com/office/drawing/2014/main" id="{F3A6325C-5D99-A0CE-5FB3-F39DC9969D58}"/>
              </a:ext>
            </a:extLst>
          </p:cNvPr>
          <p:cNvSpPr txBox="1">
            <a:spLocks/>
          </p:cNvSpPr>
          <p:nvPr/>
        </p:nvSpPr>
        <p:spPr>
          <a:xfrm rot="16200000">
            <a:off x="-1040916" y="4458482"/>
            <a:ext cx="2918804" cy="283464"/>
          </a:xfrm>
          <a:prstGeom prst="rect">
            <a:avLst/>
          </a:prstGeom>
        </p:spPr>
        <p:txBody>
          <a:bodyPr vert="horz" lIns="91440" tIns="45720" rIns="91440" bIns="45720" rtlCol="0" anchor="ctr"/>
          <a:lstStyle>
            <a:defPPr>
              <a:defRPr lang="en-US"/>
            </a:defPPr>
            <a:lvl1pPr marL="0" algn="l" defTabSz="914400" rtl="0" eaLnBrk="1" latinLnBrk="0" hangingPunct="1">
              <a:defRPr sz="1600" b="1" kern="1200" cap="all"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RV Association</a:t>
            </a:r>
          </a:p>
        </p:txBody>
      </p:sp>
      <p:sp>
        <p:nvSpPr>
          <p:cNvPr id="5" name="TextBox 4">
            <a:extLst>
              <a:ext uri="{FF2B5EF4-FFF2-40B4-BE49-F238E27FC236}">
                <a16:creationId xmlns:a16="http://schemas.microsoft.com/office/drawing/2014/main" id="{39099E1F-EB96-FA16-DE31-A899A5179F70}"/>
              </a:ext>
            </a:extLst>
          </p:cNvPr>
          <p:cNvSpPr txBox="1"/>
          <p:nvPr/>
        </p:nvSpPr>
        <p:spPr>
          <a:xfrm>
            <a:off x="7085986" y="1920018"/>
            <a:ext cx="4782926" cy="1508105"/>
          </a:xfrm>
          <a:prstGeom prst="rect">
            <a:avLst/>
          </a:prstGeom>
          <a:noFill/>
          <a:ln w="38100">
            <a:solidFill>
              <a:srgbClr val="E86B1F"/>
            </a:solidFill>
          </a:ln>
          <a:effectLst/>
        </p:spPr>
        <p:txBody>
          <a:bodyPr wrap="square" lIns="228600" tIns="228600" rIns="228600" bIns="228600" rtlCol="0" anchor="ctr" anchorCtr="0">
            <a:spAutoFit/>
          </a:bodyPr>
          <a:lstStyle/>
          <a:p>
            <a:pPr>
              <a:lnSpc>
                <a:spcPct val="150000"/>
              </a:lnSpc>
            </a:pPr>
            <a:r>
              <a:rPr lang="en-US" sz="2400" b="1" dirty="0">
                <a:latin typeface="Roboto" panose="02000000000000000000" pitchFamily="2" charset="0"/>
                <a:ea typeface="Roboto" panose="02000000000000000000" pitchFamily="2" charset="0"/>
              </a:rPr>
              <a:t>Benefit Limit(s): </a:t>
            </a:r>
          </a:p>
          <a:p>
            <a:pPr>
              <a:lnSpc>
                <a:spcPct val="150000"/>
              </a:lnSpc>
            </a:pPr>
            <a:r>
              <a:rPr lang="en-US" sz="2400" b="1" dirty="0">
                <a:solidFill>
                  <a:srgbClr val="E86B1F"/>
                </a:solidFill>
                <a:latin typeface="Roboto" panose="02000000000000000000" pitchFamily="2" charset="0"/>
                <a:ea typeface="Roboto" panose="02000000000000000000" pitchFamily="2" charset="0"/>
              </a:rPr>
              <a:t>$50,000 </a:t>
            </a:r>
            <a:r>
              <a:rPr lang="en-US" sz="2400" b="1" dirty="0">
                <a:latin typeface="Roboto" panose="02000000000000000000" pitchFamily="2" charset="0"/>
                <a:ea typeface="Roboto" panose="02000000000000000000" pitchFamily="2" charset="0"/>
              </a:rPr>
              <a:t>maximum</a:t>
            </a:r>
          </a:p>
        </p:txBody>
      </p:sp>
    </p:spTree>
    <p:extLst>
      <p:ext uri="{BB962C8B-B14F-4D97-AF65-F5344CB8AC3E}">
        <p14:creationId xmlns:p14="http://schemas.microsoft.com/office/powerpoint/2010/main" val="2506350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07C71-7964-542E-D62F-CB99EAC8004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D33F3E2E-4CA0-8843-70DA-F82185CB8C9B}"/>
              </a:ext>
            </a:extLst>
          </p:cNvPr>
          <p:cNvGrpSpPr/>
          <p:nvPr/>
        </p:nvGrpSpPr>
        <p:grpSpPr>
          <a:xfrm>
            <a:off x="276754" y="5313743"/>
            <a:ext cx="11205093" cy="1464129"/>
            <a:chOff x="276754" y="5313743"/>
            <a:chExt cx="11205093" cy="1464129"/>
          </a:xfrm>
        </p:grpSpPr>
        <p:sp>
          <p:nvSpPr>
            <p:cNvPr id="6" name="Rectangle 5">
              <a:extLst>
                <a:ext uri="{FF2B5EF4-FFF2-40B4-BE49-F238E27FC236}">
                  <a16:creationId xmlns:a16="http://schemas.microsoft.com/office/drawing/2014/main" id="{2301FCD8-1616-8260-9AF2-7FA7ED7ABB9B}"/>
                </a:ext>
              </a:extLst>
            </p:cNvPr>
            <p:cNvSpPr/>
            <p:nvPr/>
          </p:nvSpPr>
          <p:spPr>
            <a:xfrm>
              <a:off x="276754" y="5967167"/>
              <a:ext cx="11205093" cy="810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E9AA5BB-14AF-92C8-A7EF-0B6A4A415223}"/>
                </a:ext>
              </a:extLst>
            </p:cNvPr>
            <p:cNvSpPr/>
            <p:nvPr/>
          </p:nvSpPr>
          <p:spPr>
            <a:xfrm>
              <a:off x="710153" y="5313743"/>
              <a:ext cx="759720" cy="11246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itle 19">
            <a:extLst>
              <a:ext uri="{FF2B5EF4-FFF2-40B4-BE49-F238E27FC236}">
                <a16:creationId xmlns:a16="http://schemas.microsoft.com/office/drawing/2014/main" id="{FB761656-2FB9-BB02-B4BF-BE19B0C372CE}"/>
              </a:ext>
            </a:extLst>
          </p:cNvPr>
          <p:cNvSpPr>
            <a:spLocks noGrp="1"/>
          </p:cNvSpPr>
          <p:nvPr>
            <p:ph type="title"/>
          </p:nvPr>
        </p:nvSpPr>
        <p:spPr>
          <a:xfrm>
            <a:off x="1328737" y="419590"/>
            <a:ext cx="10540175" cy="1395208"/>
          </a:xfrm>
        </p:spPr>
        <p:txBody>
          <a:bodyPr anchor="t">
            <a:normAutofit/>
          </a:bodyPr>
          <a:lstStyle/>
          <a:p>
            <a:r>
              <a:rPr lang="en-US" sz="4000" dirty="0"/>
              <a:t>Return of RV / Automobile</a:t>
            </a:r>
          </a:p>
        </p:txBody>
      </p:sp>
      <p:sp>
        <p:nvSpPr>
          <p:cNvPr id="11" name="Text Placeholder 10">
            <a:extLst>
              <a:ext uri="{FF2B5EF4-FFF2-40B4-BE49-F238E27FC236}">
                <a16:creationId xmlns:a16="http://schemas.microsoft.com/office/drawing/2014/main" id="{09085DB9-EBA4-4614-D4BC-1D370A241F48}"/>
              </a:ext>
            </a:extLst>
          </p:cNvPr>
          <p:cNvSpPr>
            <a:spLocks noGrp="1"/>
          </p:cNvSpPr>
          <p:nvPr>
            <p:ph type="body" sz="quarter" idx="11"/>
          </p:nvPr>
        </p:nvSpPr>
        <p:spPr>
          <a:xfrm>
            <a:off x="1319043" y="1404775"/>
            <a:ext cx="10253831" cy="2072984"/>
          </a:xfrm>
        </p:spPr>
        <p:txBody>
          <a:bodyPr>
            <a:noAutofit/>
          </a:bodyPr>
          <a:lstStyle/>
          <a:p>
            <a:pPr>
              <a:lnSpc>
                <a:spcPct val="125000"/>
              </a:lnSpc>
              <a:spcAft>
                <a:spcPts val="600"/>
              </a:spcAft>
              <a:buSzPct val="100000"/>
            </a:pPr>
            <a:r>
              <a:rPr lang="en-US" sz="2800" dirty="0">
                <a:latin typeface="Roboto" panose="02000000000000000000" pitchFamily="2" charset="0"/>
                <a:ea typeface="Roboto" panose="02000000000000000000" pitchFamily="2" charset="0"/>
              </a:rPr>
              <a:t>Pays for your automobile or RV to</a:t>
            </a: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be returned to your permanent </a:t>
            </a: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residence if you are unable to </a:t>
            </a: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drive due to a medical emergency </a:t>
            </a: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and no other travelers are capable of driving.</a:t>
            </a:r>
          </a:p>
          <a:p>
            <a:pPr>
              <a:lnSpc>
                <a:spcPct val="125000"/>
              </a:lnSpc>
              <a:spcAft>
                <a:spcPts val="600"/>
              </a:spcAft>
              <a:buSzPct val="100000"/>
            </a:pPr>
            <a:r>
              <a:rPr lang="en-US" sz="2800" dirty="0">
                <a:latin typeface="Roboto" panose="02000000000000000000" pitchFamily="2" charset="0"/>
                <a:ea typeface="Roboto" panose="02000000000000000000" pitchFamily="2" charset="0"/>
              </a:rPr>
              <a:t>If you prefer a friend or family member drive, this benefit pays for </a:t>
            </a:r>
            <a:r>
              <a:rPr lang="en-US" sz="2800" b="1" dirty="0">
                <a:solidFill>
                  <a:srgbClr val="E86B1F"/>
                </a:solidFill>
                <a:latin typeface="Roboto" panose="02000000000000000000" pitchFamily="2" charset="0"/>
                <a:ea typeface="Roboto" panose="02000000000000000000" pitchFamily="2" charset="0"/>
              </a:rPr>
              <a:t>transportation of that person</a:t>
            </a:r>
            <a:r>
              <a:rPr lang="en-US" sz="2800" dirty="0">
                <a:latin typeface="Roboto" panose="02000000000000000000" pitchFamily="2" charset="0"/>
                <a:ea typeface="Roboto" panose="02000000000000000000" pitchFamily="2" charset="0"/>
              </a:rPr>
              <a:t> to the location of the vehicle, </a:t>
            </a:r>
            <a:r>
              <a:rPr lang="en-US" sz="2800" b="1" dirty="0">
                <a:solidFill>
                  <a:srgbClr val="E86B1F"/>
                </a:solidFill>
                <a:latin typeface="Roboto" panose="02000000000000000000" pitchFamily="2" charset="0"/>
                <a:ea typeface="Roboto" panose="02000000000000000000" pitchFamily="2" charset="0"/>
              </a:rPr>
              <a:t>gas and tolls </a:t>
            </a:r>
            <a:r>
              <a:rPr lang="en-US" sz="2800" dirty="0">
                <a:latin typeface="Roboto" panose="02000000000000000000" pitchFamily="2" charset="0"/>
                <a:ea typeface="Roboto" panose="02000000000000000000" pitchFamily="2" charset="0"/>
              </a:rPr>
              <a:t>required for the return, </a:t>
            </a:r>
            <a:r>
              <a:rPr lang="en-US" sz="2800" b="1" dirty="0">
                <a:solidFill>
                  <a:srgbClr val="E86B1F"/>
                </a:solidFill>
                <a:latin typeface="Roboto" panose="02000000000000000000" pitchFamily="2" charset="0"/>
                <a:ea typeface="Roboto" panose="02000000000000000000" pitchFamily="2" charset="0"/>
              </a:rPr>
              <a:t>and $250 per day for up to 5 days</a:t>
            </a:r>
            <a:r>
              <a:rPr lang="en-US" sz="2800" dirty="0">
                <a:latin typeface="Roboto" panose="02000000000000000000" pitchFamily="2" charset="0"/>
                <a:ea typeface="Roboto" panose="02000000000000000000" pitchFamily="2" charset="0"/>
              </a:rPr>
              <a:t> of travel expenses while driving.</a:t>
            </a:r>
          </a:p>
        </p:txBody>
      </p:sp>
      <p:sp>
        <p:nvSpPr>
          <p:cNvPr id="3" name="Footer Placeholder 4">
            <a:extLst>
              <a:ext uri="{FF2B5EF4-FFF2-40B4-BE49-F238E27FC236}">
                <a16:creationId xmlns:a16="http://schemas.microsoft.com/office/drawing/2014/main" id="{BE376531-17B9-F336-B5A5-4F82AF60261E}"/>
              </a:ext>
            </a:extLst>
          </p:cNvPr>
          <p:cNvSpPr txBox="1">
            <a:spLocks/>
          </p:cNvSpPr>
          <p:nvPr/>
        </p:nvSpPr>
        <p:spPr>
          <a:xfrm rot="16200000">
            <a:off x="-1040916" y="4458482"/>
            <a:ext cx="2918804" cy="283464"/>
          </a:xfrm>
          <a:prstGeom prst="rect">
            <a:avLst/>
          </a:prstGeom>
        </p:spPr>
        <p:txBody>
          <a:bodyPr vert="horz" lIns="91440" tIns="45720" rIns="91440" bIns="45720" rtlCol="0" anchor="ctr"/>
          <a:lstStyle>
            <a:defPPr>
              <a:defRPr lang="en-US"/>
            </a:defPPr>
            <a:lvl1pPr marL="0" algn="l" defTabSz="914400" rtl="0" eaLnBrk="1" latinLnBrk="0" hangingPunct="1">
              <a:defRPr sz="1600" b="1" kern="1200" cap="all"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RV Association</a:t>
            </a:r>
          </a:p>
        </p:txBody>
      </p:sp>
      <p:sp>
        <p:nvSpPr>
          <p:cNvPr id="5" name="TextBox 4">
            <a:extLst>
              <a:ext uri="{FF2B5EF4-FFF2-40B4-BE49-F238E27FC236}">
                <a16:creationId xmlns:a16="http://schemas.microsoft.com/office/drawing/2014/main" id="{1BFF4EA1-E303-AB40-90E2-89A2D24156A6}"/>
              </a:ext>
            </a:extLst>
          </p:cNvPr>
          <p:cNvSpPr txBox="1"/>
          <p:nvPr/>
        </p:nvSpPr>
        <p:spPr>
          <a:xfrm>
            <a:off x="7085986" y="1685054"/>
            <a:ext cx="4782926" cy="1508105"/>
          </a:xfrm>
          <a:prstGeom prst="rect">
            <a:avLst/>
          </a:prstGeom>
          <a:noFill/>
          <a:ln w="38100">
            <a:solidFill>
              <a:srgbClr val="E86B1F"/>
            </a:solidFill>
          </a:ln>
          <a:effectLst/>
        </p:spPr>
        <p:txBody>
          <a:bodyPr wrap="square" lIns="228600" tIns="228600" rIns="228600" bIns="228600" rtlCol="0" anchor="ctr" anchorCtr="0">
            <a:spAutoFit/>
          </a:bodyPr>
          <a:lstStyle/>
          <a:p>
            <a:pPr>
              <a:lnSpc>
                <a:spcPct val="150000"/>
              </a:lnSpc>
            </a:pPr>
            <a:r>
              <a:rPr lang="en-US" sz="2400" b="1" dirty="0">
                <a:latin typeface="Roboto" panose="02000000000000000000" pitchFamily="2" charset="0"/>
                <a:ea typeface="Roboto" panose="02000000000000000000" pitchFamily="2" charset="0"/>
              </a:rPr>
              <a:t>Benefit Limit(s): </a:t>
            </a:r>
          </a:p>
          <a:p>
            <a:pPr>
              <a:lnSpc>
                <a:spcPct val="150000"/>
              </a:lnSpc>
            </a:pPr>
            <a:r>
              <a:rPr lang="en-US" sz="2400" b="1" dirty="0">
                <a:solidFill>
                  <a:srgbClr val="E86B1F"/>
                </a:solidFill>
                <a:latin typeface="Roboto" panose="02000000000000000000" pitchFamily="2" charset="0"/>
                <a:ea typeface="Roboto" panose="02000000000000000000" pitchFamily="2" charset="0"/>
              </a:rPr>
              <a:t>$5,000 </a:t>
            </a:r>
            <a:r>
              <a:rPr lang="en-US" sz="2400" b="1" dirty="0">
                <a:latin typeface="Roboto" panose="02000000000000000000" pitchFamily="2" charset="0"/>
                <a:ea typeface="Roboto" panose="02000000000000000000" pitchFamily="2" charset="0"/>
              </a:rPr>
              <a:t>maximum</a:t>
            </a:r>
          </a:p>
        </p:txBody>
      </p:sp>
    </p:spTree>
    <p:extLst>
      <p:ext uri="{BB962C8B-B14F-4D97-AF65-F5344CB8AC3E}">
        <p14:creationId xmlns:p14="http://schemas.microsoft.com/office/powerpoint/2010/main" val="3270494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89033-505C-D407-483F-B9DEA60C6553}"/>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2F86ACCD-C9C1-04C0-223D-0D2C49BBD8AA}"/>
              </a:ext>
            </a:extLst>
          </p:cNvPr>
          <p:cNvSpPr>
            <a:spLocks noGrp="1"/>
          </p:cNvSpPr>
          <p:nvPr>
            <p:ph type="title"/>
          </p:nvPr>
        </p:nvSpPr>
        <p:spPr>
          <a:xfrm>
            <a:off x="1328737" y="786810"/>
            <a:ext cx="10540175" cy="1395208"/>
          </a:xfrm>
        </p:spPr>
        <p:txBody>
          <a:bodyPr anchor="t">
            <a:normAutofit/>
          </a:bodyPr>
          <a:lstStyle/>
          <a:p>
            <a:r>
              <a:rPr lang="en-US" sz="4000" dirty="0"/>
              <a:t>Return of RV / Automobile</a:t>
            </a:r>
          </a:p>
        </p:txBody>
      </p:sp>
      <p:sp>
        <p:nvSpPr>
          <p:cNvPr id="11" name="Text Placeholder 10">
            <a:extLst>
              <a:ext uri="{FF2B5EF4-FFF2-40B4-BE49-F238E27FC236}">
                <a16:creationId xmlns:a16="http://schemas.microsoft.com/office/drawing/2014/main" id="{5426DBC3-49EB-471F-C183-BC0E754B0EF6}"/>
              </a:ext>
            </a:extLst>
          </p:cNvPr>
          <p:cNvSpPr>
            <a:spLocks noGrp="1"/>
          </p:cNvSpPr>
          <p:nvPr>
            <p:ph type="body" sz="quarter" idx="11"/>
          </p:nvPr>
        </p:nvSpPr>
        <p:spPr>
          <a:xfrm>
            <a:off x="1319043" y="1685054"/>
            <a:ext cx="10253831" cy="2072984"/>
          </a:xfrm>
        </p:spPr>
        <p:txBody>
          <a:bodyPr>
            <a:noAutofit/>
          </a:bodyPr>
          <a:lstStyle/>
          <a:p>
            <a:pPr>
              <a:lnSpc>
                <a:spcPct val="125000"/>
              </a:lnSpc>
              <a:spcAft>
                <a:spcPts val="600"/>
              </a:spcAft>
              <a:buSzPct val="100000"/>
            </a:pPr>
            <a:r>
              <a:rPr lang="en-US" sz="2800" dirty="0">
                <a:latin typeface="Roboto" panose="02000000000000000000" pitchFamily="2" charset="0"/>
                <a:ea typeface="Roboto" panose="02000000000000000000" pitchFamily="2" charset="0"/>
              </a:rPr>
              <a:t>May pay for automobile or RV to </a:t>
            </a: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be transported to another </a:t>
            </a: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location; any additional cost is </a:t>
            </a: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your responsibility.</a:t>
            </a:r>
          </a:p>
          <a:p>
            <a:pPr>
              <a:lnSpc>
                <a:spcPct val="125000"/>
              </a:lnSpc>
              <a:spcAft>
                <a:spcPts val="600"/>
              </a:spcAft>
              <a:buSzPct val="100000"/>
            </a:pPr>
            <a:r>
              <a:rPr lang="en-US" sz="2800" dirty="0">
                <a:latin typeface="Roboto" panose="02000000000000000000" pitchFamily="2" charset="0"/>
                <a:ea typeface="Roboto" panose="02000000000000000000" pitchFamily="2" charset="0"/>
              </a:rPr>
              <a:t>Only available for trips within North America.</a:t>
            </a:r>
          </a:p>
        </p:txBody>
      </p:sp>
      <p:sp>
        <p:nvSpPr>
          <p:cNvPr id="3" name="Footer Placeholder 4">
            <a:extLst>
              <a:ext uri="{FF2B5EF4-FFF2-40B4-BE49-F238E27FC236}">
                <a16:creationId xmlns:a16="http://schemas.microsoft.com/office/drawing/2014/main" id="{563B3FB4-67F7-BF48-A30A-DCBFD8ACCCF9}"/>
              </a:ext>
            </a:extLst>
          </p:cNvPr>
          <p:cNvSpPr txBox="1">
            <a:spLocks/>
          </p:cNvSpPr>
          <p:nvPr/>
        </p:nvSpPr>
        <p:spPr>
          <a:xfrm rot="16200000">
            <a:off x="-1040916" y="4458482"/>
            <a:ext cx="2918804" cy="283464"/>
          </a:xfrm>
          <a:prstGeom prst="rect">
            <a:avLst/>
          </a:prstGeom>
        </p:spPr>
        <p:txBody>
          <a:bodyPr vert="horz" lIns="91440" tIns="45720" rIns="91440" bIns="45720" rtlCol="0" anchor="ctr"/>
          <a:lstStyle>
            <a:defPPr>
              <a:defRPr lang="en-US"/>
            </a:defPPr>
            <a:lvl1pPr marL="0" algn="l" defTabSz="914400" rtl="0" eaLnBrk="1" latinLnBrk="0" hangingPunct="1">
              <a:defRPr sz="1600" b="1" kern="1200" cap="all"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RV Association</a:t>
            </a:r>
          </a:p>
        </p:txBody>
      </p:sp>
      <p:sp>
        <p:nvSpPr>
          <p:cNvPr id="5" name="TextBox 4">
            <a:extLst>
              <a:ext uri="{FF2B5EF4-FFF2-40B4-BE49-F238E27FC236}">
                <a16:creationId xmlns:a16="http://schemas.microsoft.com/office/drawing/2014/main" id="{656A438B-0F7D-87D8-763D-DB90A3FD5949}"/>
              </a:ext>
            </a:extLst>
          </p:cNvPr>
          <p:cNvSpPr txBox="1"/>
          <p:nvPr/>
        </p:nvSpPr>
        <p:spPr>
          <a:xfrm>
            <a:off x="7085986" y="1685054"/>
            <a:ext cx="4782926" cy="1508105"/>
          </a:xfrm>
          <a:prstGeom prst="rect">
            <a:avLst/>
          </a:prstGeom>
          <a:noFill/>
          <a:ln w="38100">
            <a:solidFill>
              <a:srgbClr val="E86B1F"/>
            </a:solidFill>
          </a:ln>
          <a:effectLst/>
        </p:spPr>
        <p:txBody>
          <a:bodyPr wrap="square" lIns="228600" tIns="228600" rIns="228600" bIns="228600" rtlCol="0" anchor="ctr" anchorCtr="0">
            <a:spAutoFit/>
          </a:bodyPr>
          <a:lstStyle/>
          <a:p>
            <a:pPr>
              <a:lnSpc>
                <a:spcPct val="150000"/>
              </a:lnSpc>
            </a:pPr>
            <a:r>
              <a:rPr lang="en-US" sz="2400" b="1" dirty="0">
                <a:latin typeface="Roboto" panose="02000000000000000000" pitchFamily="2" charset="0"/>
                <a:ea typeface="Roboto" panose="02000000000000000000" pitchFamily="2" charset="0"/>
              </a:rPr>
              <a:t>Benefit Limit(s): </a:t>
            </a:r>
          </a:p>
          <a:p>
            <a:pPr>
              <a:lnSpc>
                <a:spcPct val="150000"/>
              </a:lnSpc>
            </a:pPr>
            <a:r>
              <a:rPr lang="en-US" sz="2400" b="1" dirty="0">
                <a:solidFill>
                  <a:srgbClr val="E86B1F"/>
                </a:solidFill>
                <a:latin typeface="Roboto" panose="02000000000000000000" pitchFamily="2" charset="0"/>
                <a:ea typeface="Roboto" panose="02000000000000000000" pitchFamily="2" charset="0"/>
              </a:rPr>
              <a:t>$5,000 </a:t>
            </a:r>
            <a:r>
              <a:rPr lang="en-US" sz="2400" b="1" dirty="0">
                <a:latin typeface="Roboto" panose="02000000000000000000" pitchFamily="2" charset="0"/>
                <a:ea typeface="Roboto" panose="02000000000000000000" pitchFamily="2" charset="0"/>
              </a:rPr>
              <a:t>maximum</a:t>
            </a:r>
          </a:p>
        </p:txBody>
      </p:sp>
    </p:spTree>
    <p:extLst>
      <p:ext uri="{BB962C8B-B14F-4D97-AF65-F5344CB8AC3E}">
        <p14:creationId xmlns:p14="http://schemas.microsoft.com/office/powerpoint/2010/main" val="873994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99ADF-0CEF-019D-799A-A626C4AD2291}"/>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7DC9E3B2-4D56-5A26-5181-A285144AA75D}"/>
              </a:ext>
            </a:extLst>
          </p:cNvPr>
          <p:cNvSpPr>
            <a:spLocks noGrp="1"/>
          </p:cNvSpPr>
          <p:nvPr>
            <p:ph type="title"/>
          </p:nvPr>
        </p:nvSpPr>
        <p:spPr>
          <a:xfrm>
            <a:off x="1328737" y="786810"/>
            <a:ext cx="10540175" cy="1395208"/>
          </a:xfrm>
        </p:spPr>
        <p:txBody>
          <a:bodyPr anchor="t">
            <a:normAutofit/>
          </a:bodyPr>
          <a:lstStyle/>
          <a:p>
            <a:r>
              <a:rPr lang="en-US" sz="4000" dirty="0"/>
              <a:t>Return of mortal remains</a:t>
            </a:r>
          </a:p>
        </p:txBody>
      </p:sp>
      <p:sp>
        <p:nvSpPr>
          <p:cNvPr id="11" name="Text Placeholder 10">
            <a:extLst>
              <a:ext uri="{FF2B5EF4-FFF2-40B4-BE49-F238E27FC236}">
                <a16:creationId xmlns:a16="http://schemas.microsoft.com/office/drawing/2014/main" id="{220B446A-524C-12B2-59AA-3A8E8BF6605E}"/>
              </a:ext>
            </a:extLst>
          </p:cNvPr>
          <p:cNvSpPr>
            <a:spLocks noGrp="1"/>
          </p:cNvSpPr>
          <p:nvPr>
            <p:ph type="body" sz="quarter" idx="11"/>
          </p:nvPr>
        </p:nvSpPr>
        <p:spPr>
          <a:xfrm>
            <a:off x="1319043" y="1685054"/>
            <a:ext cx="10253831" cy="2072984"/>
          </a:xfrm>
        </p:spPr>
        <p:txBody>
          <a:bodyPr>
            <a:noAutofit/>
          </a:bodyPr>
          <a:lstStyle/>
          <a:p>
            <a:pPr>
              <a:lnSpc>
                <a:spcPct val="125000"/>
              </a:lnSpc>
              <a:spcAft>
                <a:spcPts val="600"/>
              </a:spcAft>
              <a:buSzPct val="100000"/>
            </a:pPr>
            <a:r>
              <a:rPr lang="en-US" sz="2800" dirty="0">
                <a:latin typeface="Roboto" panose="02000000000000000000" pitchFamily="2" charset="0"/>
                <a:ea typeface="Roboto" panose="02000000000000000000" pitchFamily="2" charset="0"/>
              </a:rPr>
              <a:t>Pays for the return of your </a:t>
            </a: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remains to your home in the </a:t>
            </a: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event of your death from a </a:t>
            </a: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medical emergency.</a:t>
            </a:r>
          </a:p>
          <a:p>
            <a:pPr>
              <a:lnSpc>
                <a:spcPct val="125000"/>
              </a:lnSpc>
              <a:spcAft>
                <a:spcPts val="600"/>
              </a:spcAft>
              <a:buSzPct val="100000"/>
            </a:pPr>
            <a:r>
              <a:rPr lang="en-US" sz="2800" dirty="0">
                <a:latin typeface="Roboto" panose="02000000000000000000" pitchFamily="2" charset="0"/>
                <a:ea typeface="Roboto" panose="02000000000000000000" pitchFamily="2" charset="0"/>
              </a:rPr>
              <a:t>Expenses may include embalming, </a:t>
            </a: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cremation, coffin or urn, transportation, </a:t>
            </a: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and necessary travel expenses of an escort. </a:t>
            </a:r>
          </a:p>
        </p:txBody>
      </p:sp>
      <p:sp>
        <p:nvSpPr>
          <p:cNvPr id="3" name="Footer Placeholder 4">
            <a:extLst>
              <a:ext uri="{FF2B5EF4-FFF2-40B4-BE49-F238E27FC236}">
                <a16:creationId xmlns:a16="http://schemas.microsoft.com/office/drawing/2014/main" id="{A0111C97-C4C4-4A8A-2E53-755003BAB5D6}"/>
              </a:ext>
            </a:extLst>
          </p:cNvPr>
          <p:cNvSpPr txBox="1">
            <a:spLocks/>
          </p:cNvSpPr>
          <p:nvPr/>
        </p:nvSpPr>
        <p:spPr>
          <a:xfrm rot="16200000">
            <a:off x="-1040916" y="4458482"/>
            <a:ext cx="2918804" cy="283464"/>
          </a:xfrm>
          <a:prstGeom prst="rect">
            <a:avLst/>
          </a:prstGeom>
        </p:spPr>
        <p:txBody>
          <a:bodyPr vert="horz" lIns="91440" tIns="45720" rIns="91440" bIns="45720" rtlCol="0" anchor="ctr"/>
          <a:lstStyle>
            <a:defPPr>
              <a:defRPr lang="en-US"/>
            </a:defPPr>
            <a:lvl1pPr marL="0" algn="l" defTabSz="914400" rtl="0" eaLnBrk="1" latinLnBrk="0" hangingPunct="1">
              <a:defRPr sz="1600" b="1" kern="1200" cap="all"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RV Association</a:t>
            </a:r>
          </a:p>
        </p:txBody>
      </p:sp>
      <p:sp>
        <p:nvSpPr>
          <p:cNvPr id="5" name="TextBox 4">
            <a:extLst>
              <a:ext uri="{FF2B5EF4-FFF2-40B4-BE49-F238E27FC236}">
                <a16:creationId xmlns:a16="http://schemas.microsoft.com/office/drawing/2014/main" id="{0312978E-E67E-E248-F4D4-F314E848C5C0}"/>
              </a:ext>
            </a:extLst>
          </p:cNvPr>
          <p:cNvSpPr txBox="1"/>
          <p:nvPr/>
        </p:nvSpPr>
        <p:spPr>
          <a:xfrm>
            <a:off x="7085986" y="1920895"/>
            <a:ext cx="4782926" cy="1508105"/>
          </a:xfrm>
          <a:prstGeom prst="rect">
            <a:avLst/>
          </a:prstGeom>
          <a:noFill/>
          <a:ln w="38100">
            <a:solidFill>
              <a:srgbClr val="E86B1F"/>
            </a:solidFill>
          </a:ln>
          <a:effectLst/>
        </p:spPr>
        <p:txBody>
          <a:bodyPr wrap="square" lIns="228600" tIns="228600" rIns="228600" bIns="228600" rtlCol="0" anchor="ctr" anchorCtr="0">
            <a:spAutoFit/>
          </a:bodyPr>
          <a:lstStyle/>
          <a:p>
            <a:pPr>
              <a:lnSpc>
                <a:spcPct val="150000"/>
              </a:lnSpc>
            </a:pPr>
            <a:r>
              <a:rPr lang="en-US" sz="2400" b="1" dirty="0">
                <a:latin typeface="Roboto" panose="02000000000000000000" pitchFamily="2" charset="0"/>
                <a:ea typeface="Roboto" panose="02000000000000000000" pitchFamily="2" charset="0"/>
              </a:rPr>
              <a:t>Benefit Limit(s): </a:t>
            </a:r>
          </a:p>
          <a:p>
            <a:pPr>
              <a:lnSpc>
                <a:spcPct val="150000"/>
              </a:lnSpc>
            </a:pPr>
            <a:r>
              <a:rPr lang="en-US" sz="2400" b="1" dirty="0">
                <a:solidFill>
                  <a:srgbClr val="E86B1F"/>
                </a:solidFill>
                <a:latin typeface="Roboto" panose="02000000000000000000" pitchFamily="2" charset="0"/>
                <a:ea typeface="Roboto" panose="02000000000000000000" pitchFamily="2" charset="0"/>
              </a:rPr>
              <a:t>$50,000 </a:t>
            </a:r>
            <a:r>
              <a:rPr lang="en-US" sz="2400" b="1" dirty="0">
                <a:latin typeface="Roboto" panose="02000000000000000000" pitchFamily="2" charset="0"/>
                <a:ea typeface="Roboto" panose="02000000000000000000" pitchFamily="2" charset="0"/>
              </a:rPr>
              <a:t>maximum</a:t>
            </a:r>
          </a:p>
        </p:txBody>
      </p:sp>
    </p:spTree>
    <p:extLst>
      <p:ext uri="{BB962C8B-B14F-4D97-AF65-F5344CB8AC3E}">
        <p14:creationId xmlns:p14="http://schemas.microsoft.com/office/powerpoint/2010/main" val="4231538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BB999-8D40-A7E4-3D6C-6358415AFF25}"/>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D0CD3A60-EAA5-5D92-8EBB-8E41CEDCA026}"/>
              </a:ext>
            </a:extLst>
          </p:cNvPr>
          <p:cNvGrpSpPr/>
          <p:nvPr/>
        </p:nvGrpSpPr>
        <p:grpSpPr>
          <a:xfrm>
            <a:off x="276754" y="5313743"/>
            <a:ext cx="11205093" cy="1464129"/>
            <a:chOff x="276754" y="5313743"/>
            <a:chExt cx="11205093" cy="1464129"/>
          </a:xfrm>
        </p:grpSpPr>
        <p:sp>
          <p:nvSpPr>
            <p:cNvPr id="4" name="Rectangle 3">
              <a:extLst>
                <a:ext uri="{FF2B5EF4-FFF2-40B4-BE49-F238E27FC236}">
                  <a16:creationId xmlns:a16="http://schemas.microsoft.com/office/drawing/2014/main" id="{C6CAA5DB-B0A3-EAED-2DDF-18738C6EE158}"/>
                </a:ext>
              </a:extLst>
            </p:cNvPr>
            <p:cNvSpPr/>
            <p:nvPr/>
          </p:nvSpPr>
          <p:spPr>
            <a:xfrm>
              <a:off x="276754" y="5967167"/>
              <a:ext cx="11205093" cy="810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B23CD9-5126-BAAA-CCF6-E44AEB696ED1}"/>
                </a:ext>
              </a:extLst>
            </p:cNvPr>
            <p:cNvSpPr/>
            <p:nvPr/>
          </p:nvSpPr>
          <p:spPr>
            <a:xfrm>
              <a:off x="710153" y="5313743"/>
              <a:ext cx="759720" cy="11246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itle 19">
            <a:extLst>
              <a:ext uri="{FF2B5EF4-FFF2-40B4-BE49-F238E27FC236}">
                <a16:creationId xmlns:a16="http://schemas.microsoft.com/office/drawing/2014/main" id="{A86C9509-87FA-F3F5-0DCF-21F79AA06AFB}"/>
              </a:ext>
            </a:extLst>
          </p:cNvPr>
          <p:cNvSpPr>
            <a:spLocks noGrp="1"/>
          </p:cNvSpPr>
          <p:nvPr>
            <p:ph type="title"/>
          </p:nvPr>
        </p:nvSpPr>
        <p:spPr>
          <a:xfrm>
            <a:off x="1328737" y="786810"/>
            <a:ext cx="10540175" cy="1395208"/>
          </a:xfrm>
        </p:spPr>
        <p:txBody>
          <a:bodyPr anchor="t">
            <a:normAutofit/>
          </a:bodyPr>
          <a:lstStyle/>
          <a:p>
            <a:r>
              <a:rPr lang="en-US" sz="4000" dirty="0"/>
              <a:t>Return of PET</a:t>
            </a:r>
          </a:p>
        </p:txBody>
      </p:sp>
      <p:sp>
        <p:nvSpPr>
          <p:cNvPr id="11" name="Text Placeholder 10">
            <a:extLst>
              <a:ext uri="{FF2B5EF4-FFF2-40B4-BE49-F238E27FC236}">
                <a16:creationId xmlns:a16="http://schemas.microsoft.com/office/drawing/2014/main" id="{581A9A76-CE08-F020-36FF-451B8767438A}"/>
              </a:ext>
            </a:extLst>
          </p:cNvPr>
          <p:cNvSpPr>
            <a:spLocks noGrp="1"/>
          </p:cNvSpPr>
          <p:nvPr>
            <p:ph type="body" sz="quarter" idx="11"/>
          </p:nvPr>
        </p:nvSpPr>
        <p:spPr>
          <a:xfrm>
            <a:off x="1319044" y="1685054"/>
            <a:ext cx="10405702" cy="2072984"/>
          </a:xfrm>
        </p:spPr>
        <p:txBody>
          <a:bodyPr>
            <a:noAutofit/>
          </a:bodyPr>
          <a:lstStyle/>
          <a:p>
            <a:pPr>
              <a:lnSpc>
                <a:spcPct val="125000"/>
              </a:lnSpc>
              <a:spcAft>
                <a:spcPts val="600"/>
              </a:spcAft>
              <a:buSzPct val="100000"/>
            </a:pPr>
            <a:r>
              <a:rPr lang="en-US" sz="2800" dirty="0">
                <a:latin typeface="Roboto" panose="02000000000000000000" pitchFamily="2" charset="0"/>
                <a:ea typeface="Roboto" panose="02000000000000000000" pitchFamily="2" charset="0"/>
              </a:rPr>
              <a:t>If you are unable to care for your </a:t>
            </a: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cat or dog due to your Illness </a:t>
            </a: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or Sickness, this benefit pays </a:t>
            </a: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for transportation of the animal </a:t>
            </a: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to a person designated as their caregiver. </a:t>
            </a:r>
          </a:p>
          <a:p>
            <a:pPr>
              <a:lnSpc>
                <a:spcPct val="125000"/>
              </a:lnSpc>
              <a:spcAft>
                <a:spcPts val="600"/>
              </a:spcAft>
              <a:buSzPct val="100000"/>
            </a:pPr>
            <a:r>
              <a:rPr lang="en-US" sz="2800" dirty="0">
                <a:latin typeface="Roboto" panose="02000000000000000000" pitchFamily="2" charset="0"/>
                <a:ea typeface="Roboto" panose="02000000000000000000" pitchFamily="2" charset="0"/>
              </a:rPr>
              <a:t>Pet must have current vaccinations and a proper carrier.</a:t>
            </a:r>
          </a:p>
          <a:p>
            <a:pPr>
              <a:lnSpc>
                <a:spcPct val="125000"/>
              </a:lnSpc>
              <a:spcAft>
                <a:spcPts val="600"/>
              </a:spcAft>
              <a:buSzPct val="100000"/>
            </a:pPr>
            <a:r>
              <a:rPr lang="en-US" sz="2800" dirty="0">
                <a:latin typeface="Roboto" panose="02000000000000000000" pitchFamily="2" charset="0"/>
                <a:ea typeface="Roboto" panose="02000000000000000000" pitchFamily="2" charset="0"/>
              </a:rPr>
              <a:t>May reimburse </a:t>
            </a:r>
            <a:r>
              <a:rPr lang="en-US" sz="2800" b="1" dirty="0">
                <a:solidFill>
                  <a:srgbClr val="E86B1F"/>
                </a:solidFill>
                <a:latin typeface="Roboto" panose="02000000000000000000" pitchFamily="2" charset="0"/>
                <a:ea typeface="Roboto" panose="02000000000000000000" pitchFamily="2" charset="0"/>
              </a:rPr>
              <a:t>$100 a day for up to 10 days </a:t>
            </a:r>
            <a:r>
              <a:rPr lang="en-US" sz="2800" dirty="0">
                <a:latin typeface="Roboto" panose="02000000000000000000" pitchFamily="2" charset="0"/>
                <a:ea typeface="Roboto" panose="02000000000000000000" pitchFamily="2" charset="0"/>
              </a:rPr>
              <a:t>for boarding at a kennel.</a:t>
            </a:r>
          </a:p>
        </p:txBody>
      </p:sp>
      <p:sp>
        <p:nvSpPr>
          <p:cNvPr id="3" name="Footer Placeholder 4">
            <a:extLst>
              <a:ext uri="{FF2B5EF4-FFF2-40B4-BE49-F238E27FC236}">
                <a16:creationId xmlns:a16="http://schemas.microsoft.com/office/drawing/2014/main" id="{D290DD12-06E5-9EF0-DAA0-25E26C6736D0}"/>
              </a:ext>
            </a:extLst>
          </p:cNvPr>
          <p:cNvSpPr txBox="1">
            <a:spLocks/>
          </p:cNvSpPr>
          <p:nvPr/>
        </p:nvSpPr>
        <p:spPr>
          <a:xfrm rot="16200000">
            <a:off x="-1040916" y="4458482"/>
            <a:ext cx="2918804" cy="283464"/>
          </a:xfrm>
          <a:prstGeom prst="rect">
            <a:avLst/>
          </a:prstGeom>
        </p:spPr>
        <p:txBody>
          <a:bodyPr vert="horz" lIns="91440" tIns="45720" rIns="91440" bIns="45720" rtlCol="0" anchor="ctr"/>
          <a:lstStyle>
            <a:defPPr>
              <a:defRPr lang="en-US"/>
            </a:defPPr>
            <a:lvl1pPr marL="0" algn="l" defTabSz="914400" rtl="0" eaLnBrk="1" latinLnBrk="0" hangingPunct="1">
              <a:defRPr sz="1600" b="1" kern="1200" cap="all"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RV Association</a:t>
            </a:r>
          </a:p>
        </p:txBody>
      </p:sp>
      <p:sp>
        <p:nvSpPr>
          <p:cNvPr id="5" name="TextBox 4">
            <a:extLst>
              <a:ext uri="{FF2B5EF4-FFF2-40B4-BE49-F238E27FC236}">
                <a16:creationId xmlns:a16="http://schemas.microsoft.com/office/drawing/2014/main" id="{242D2D24-E515-760F-8CA7-4C3629848DE1}"/>
              </a:ext>
            </a:extLst>
          </p:cNvPr>
          <p:cNvSpPr txBox="1"/>
          <p:nvPr/>
        </p:nvSpPr>
        <p:spPr>
          <a:xfrm>
            <a:off x="6941820" y="1884726"/>
            <a:ext cx="4782926" cy="1508105"/>
          </a:xfrm>
          <a:prstGeom prst="rect">
            <a:avLst/>
          </a:prstGeom>
          <a:noFill/>
          <a:ln w="38100">
            <a:solidFill>
              <a:srgbClr val="E86B1F"/>
            </a:solidFill>
          </a:ln>
          <a:effectLst/>
        </p:spPr>
        <p:txBody>
          <a:bodyPr wrap="square" lIns="228600" tIns="228600" rIns="228600" bIns="228600" rtlCol="0" anchor="ctr" anchorCtr="0">
            <a:spAutoFit/>
          </a:bodyPr>
          <a:lstStyle/>
          <a:p>
            <a:pPr>
              <a:lnSpc>
                <a:spcPct val="150000"/>
              </a:lnSpc>
            </a:pPr>
            <a:r>
              <a:rPr lang="en-US" sz="2400" b="1" dirty="0">
                <a:latin typeface="Roboto" panose="02000000000000000000" pitchFamily="2" charset="0"/>
                <a:ea typeface="Roboto" panose="02000000000000000000" pitchFamily="2" charset="0"/>
              </a:rPr>
              <a:t>Benefit Limit(s): </a:t>
            </a:r>
          </a:p>
          <a:p>
            <a:pPr>
              <a:lnSpc>
                <a:spcPct val="150000"/>
              </a:lnSpc>
            </a:pPr>
            <a:r>
              <a:rPr lang="en-US" sz="2400" b="1" dirty="0">
                <a:solidFill>
                  <a:srgbClr val="E86B1F"/>
                </a:solidFill>
                <a:latin typeface="Roboto" panose="02000000000000000000" pitchFamily="2" charset="0"/>
                <a:ea typeface="Roboto" panose="02000000000000000000" pitchFamily="2" charset="0"/>
              </a:rPr>
              <a:t>$1,000 </a:t>
            </a:r>
            <a:r>
              <a:rPr lang="en-US" sz="2400" b="1" dirty="0">
                <a:latin typeface="Roboto" panose="02000000000000000000" pitchFamily="2" charset="0"/>
                <a:ea typeface="Roboto" panose="02000000000000000000" pitchFamily="2" charset="0"/>
              </a:rPr>
              <a:t>maximum</a:t>
            </a:r>
          </a:p>
        </p:txBody>
      </p:sp>
    </p:spTree>
    <p:extLst>
      <p:ext uri="{BB962C8B-B14F-4D97-AF65-F5344CB8AC3E}">
        <p14:creationId xmlns:p14="http://schemas.microsoft.com/office/powerpoint/2010/main" val="3478288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83062-09B9-0462-5104-619EDA705324}"/>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86F044C4-A472-EED9-4340-E6F96C796B5B}"/>
              </a:ext>
            </a:extLst>
          </p:cNvPr>
          <p:cNvSpPr>
            <a:spLocks noGrp="1"/>
          </p:cNvSpPr>
          <p:nvPr>
            <p:ph type="title"/>
          </p:nvPr>
        </p:nvSpPr>
        <p:spPr>
          <a:xfrm>
            <a:off x="1328737" y="786810"/>
            <a:ext cx="10540175" cy="1395208"/>
          </a:xfrm>
        </p:spPr>
        <p:txBody>
          <a:bodyPr anchor="t">
            <a:normAutofit/>
          </a:bodyPr>
          <a:lstStyle/>
          <a:p>
            <a:r>
              <a:rPr lang="en-US" sz="4000" dirty="0"/>
              <a:t>Accidental death and severe injury</a:t>
            </a:r>
          </a:p>
        </p:txBody>
      </p:sp>
      <p:sp>
        <p:nvSpPr>
          <p:cNvPr id="11" name="Text Placeholder 10">
            <a:extLst>
              <a:ext uri="{FF2B5EF4-FFF2-40B4-BE49-F238E27FC236}">
                <a16:creationId xmlns:a16="http://schemas.microsoft.com/office/drawing/2014/main" id="{61E96827-A3A0-E565-7AC6-C89FF58950E8}"/>
              </a:ext>
            </a:extLst>
          </p:cNvPr>
          <p:cNvSpPr>
            <a:spLocks noGrp="1"/>
          </p:cNvSpPr>
          <p:nvPr>
            <p:ph type="body" sz="quarter" idx="11"/>
          </p:nvPr>
        </p:nvSpPr>
        <p:spPr>
          <a:xfrm>
            <a:off x="1319043" y="1685054"/>
            <a:ext cx="10253831" cy="2072984"/>
          </a:xfrm>
        </p:spPr>
        <p:txBody>
          <a:bodyPr>
            <a:noAutofit/>
          </a:bodyPr>
          <a:lstStyle/>
          <a:p>
            <a:pPr>
              <a:lnSpc>
                <a:spcPct val="125000"/>
              </a:lnSpc>
              <a:spcAft>
                <a:spcPts val="600"/>
              </a:spcAft>
              <a:buSzPct val="100000"/>
            </a:pPr>
            <a:r>
              <a:rPr lang="en-US" sz="2800" dirty="0">
                <a:latin typeface="Roboto" panose="02000000000000000000" pitchFamily="2" charset="0"/>
                <a:ea typeface="Roboto" panose="02000000000000000000" pitchFamily="2" charset="0"/>
              </a:rPr>
              <a:t>In the event of an injury, this </a:t>
            </a: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benefit pays a percentage of </a:t>
            </a: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the maximum benefit for:</a:t>
            </a:r>
          </a:p>
        </p:txBody>
      </p:sp>
      <p:sp>
        <p:nvSpPr>
          <p:cNvPr id="3" name="Footer Placeholder 4">
            <a:extLst>
              <a:ext uri="{FF2B5EF4-FFF2-40B4-BE49-F238E27FC236}">
                <a16:creationId xmlns:a16="http://schemas.microsoft.com/office/drawing/2014/main" id="{B58A0790-04CE-60DE-156F-A55FF3BFC04F}"/>
              </a:ext>
            </a:extLst>
          </p:cNvPr>
          <p:cNvSpPr txBox="1">
            <a:spLocks/>
          </p:cNvSpPr>
          <p:nvPr/>
        </p:nvSpPr>
        <p:spPr>
          <a:xfrm rot="16200000">
            <a:off x="-1040916" y="4458482"/>
            <a:ext cx="2918804" cy="283464"/>
          </a:xfrm>
          <a:prstGeom prst="rect">
            <a:avLst/>
          </a:prstGeom>
        </p:spPr>
        <p:txBody>
          <a:bodyPr vert="horz" lIns="91440" tIns="45720" rIns="91440" bIns="45720" rtlCol="0" anchor="ctr"/>
          <a:lstStyle>
            <a:defPPr>
              <a:defRPr lang="en-US"/>
            </a:defPPr>
            <a:lvl1pPr marL="0" algn="l" defTabSz="914400" rtl="0" eaLnBrk="1" latinLnBrk="0" hangingPunct="1">
              <a:defRPr sz="1600" b="1" kern="1200" cap="all"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RV Association</a:t>
            </a:r>
          </a:p>
        </p:txBody>
      </p:sp>
      <p:sp>
        <p:nvSpPr>
          <p:cNvPr id="5" name="TextBox 4">
            <a:extLst>
              <a:ext uri="{FF2B5EF4-FFF2-40B4-BE49-F238E27FC236}">
                <a16:creationId xmlns:a16="http://schemas.microsoft.com/office/drawing/2014/main" id="{BDDA88CD-2A7C-48B8-6E89-D9AEF8C29B62}"/>
              </a:ext>
            </a:extLst>
          </p:cNvPr>
          <p:cNvSpPr txBox="1"/>
          <p:nvPr/>
        </p:nvSpPr>
        <p:spPr>
          <a:xfrm>
            <a:off x="6864273" y="1685054"/>
            <a:ext cx="4782926" cy="1508105"/>
          </a:xfrm>
          <a:prstGeom prst="rect">
            <a:avLst/>
          </a:prstGeom>
          <a:noFill/>
          <a:ln w="38100">
            <a:solidFill>
              <a:srgbClr val="E86B1F"/>
            </a:solidFill>
          </a:ln>
          <a:effectLst/>
        </p:spPr>
        <p:txBody>
          <a:bodyPr wrap="square" lIns="228600" tIns="228600" rIns="228600" bIns="228600" rtlCol="0" anchor="ctr" anchorCtr="0">
            <a:spAutoFit/>
          </a:bodyPr>
          <a:lstStyle/>
          <a:p>
            <a:pPr>
              <a:lnSpc>
                <a:spcPct val="150000"/>
              </a:lnSpc>
            </a:pPr>
            <a:r>
              <a:rPr lang="en-US" sz="2400" b="1" dirty="0">
                <a:latin typeface="Roboto" panose="02000000000000000000" pitchFamily="2" charset="0"/>
                <a:ea typeface="Roboto" panose="02000000000000000000" pitchFamily="2" charset="0"/>
              </a:rPr>
              <a:t>Benefit Limit(s): </a:t>
            </a:r>
          </a:p>
          <a:p>
            <a:pPr>
              <a:lnSpc>
                <a:spcPct val="150000"/>
              </a:lnSpc>
            </a:pPr>
            <a:r>
              <a:rPr lang="en-US" sz="2400" b="1" dirty="0">
                <a:solidFill>
                  <a:srgbClr val="E86B1F"/>
                </a:solidFill>
                <a:latin typeface="Roboto" panose="02000000000000000000" pitchFamily="2" charset="0"/>
                <a:ea typeface="Roboto" panose="02000000000000000000" pitchFamily="2" charset="0"/>
              </a:rPr>
              <a:t>$5,000 </a:t>
            </a:r>
            <a:r>
              <a:rPr lang="en-US" sz="2400" b="1" dirty="0">
                <a:latin typeface="Roboto" panose="02000000000000000000" pitchFamily="2" charset="0"/>
                <a:ea typeface="Roboto" panose="02000000000000000000" pitchFamily="2" charset="0"/>
              </a:rPr>
              <a:t>maximum</a:t>
            </a:r>
          </a:p>
        </p:txBody>
      </p:sp>
      <p:sp>
        <p:nvSpPr>
          <p:cNvPr id="4" name="TextBox 3">
            <a:extLst>
              <a:ext uri="{FF2B5EF4-FFF2-40B4-BE49-F238E27FC236}">
                <a16:creationId xmlns:a16="http://schemas.microsoft.com/office/drawing/2014/main" id="{4160123E-2259-B304-095D-E4C3DFF6F700}"/>
              </a:ext>
            </a:extLst>
          </p:cNvPr>
          <p:cNvSpPr txBox="1"/>
          <p:nvPr/>
        </p:nvSpPr>
        <p:spPr>
          <a:xfrm>
            <a:off x="994610" y="3429000"/>
            <a:ext cx="10874301" cy="3093154"/>
          </a:xfrm>
          <a:prstGeom prst="rect">
            <a:avLst/>
          </a:prstGeom>
          <a:noFill/>
        </p:spPr>
        <p:txBody>
          <a:bodyPr wrap="square" numCol="2">
            <a:spAutoFit/>
          </a:bodyPr>
          <a:lstStyle/>
          <a:p>
            <a:pPr marL="742950" lvl="1" indent="-285750">
              <a:lnSpc>
                <a:spcPct val="125000"/>
              </a:lnSpc>
              <a:spcAft>
                <a:spcPts val="600"/>
              </a:spcAft>
              <a:buSzPct val="100000"/>
              <a:buFont typeface="Arial" panose="020B0604020202020204" pitchFamily="34" charset="0"/>
              <a:buChar char="•"/>
            </a:pPr>
            <a:r>
              <a:rPr lang="en-US" sz="2400" dirty="0">
                <a:latin typeface="Roboto" panose="02000000000000000000" pitchFamily="2" charset="0"/>
                <a:ea typeface="Roboto" panose="02000000000000000000" pitchFamily="2" charset="0"/>
              </a:rPr>
              <a:t>Loss of life;</a:t>
            </a:r>
          </a:p>
          <a:p>
            <a:pPr marL="742950" lvl="1" indent="-285750">
              <a:lnSpc>
                <a:spcPct val="125000"/>
              </a:lnSpc>
              <a:spcAft>
                <a:spcPts val="600"/>
              </a:spcAft>
              <a:buSzPct val="100000"/>
              <a:buFont typeface="Arial" panose="020B0604020202020204" pitchFamily="34" charset="0"/>
              <a:buChar char="•"/>
            </a:pPr>
            <a:r>
              <a:rPr lang="en-US" sz="2400" dirty="0">
                <a:latin typeface="Roboto" panose="02000000000000000000" pitchFamily="2" charset="0"/>
                <a:ea typeface="Roboto" panose="02000000000000000000" pitchFamily="2" charset="0"/>
              </a:rPr>
              <a:t>Paralysis (quadriplegia, paraplegia, hemiplegia, </a:t>
            </a:r>
            <a:r>
              <a:rPr lang="en-US" sz="2400" dirty="0" err="1">
                <a:latin typeface="Roboto" panose="02000000000000000000" pitchFamily="2" charset="0"/>
                <a:ea typeface="Roboto" panose="02000000000000000000" pitchFamily="2" charset="0"/>
              </a:rPr>
              <a:t>uniplegia</a:t>
            </a:r>
            <a:r>
              <a:rPr lang="en-US" sz="2400" dirty="0">
                <a:latin typeface="Roboto" panose="02000000000000000000" pitchFamily="2" charset="0"/>
                <a:ea typeface="Roboto" panose="02000000000000000000" pitchFamily="2" charset="0"/>
              </a:rPr>
              <a:t>)</a:t>
            </a:r>
          </a:p>
          <a:p>
            <a:pPr marL="742950" lvl="1" indent="-285750">
              <a:lnSpc>
                <a:spcPct val="125000"/>
              </a:lnSpc>
              <a:spcAft>
                <a:spcPts val="600"/>
              </a:spcAft>
              <a:buSzPct val="100000"/>
              <a:buFont typeface="Arial" panose="020B0604020202020204" pitchFamily="34" charset="0"/>
              <a:buChar char="•"/>
            </a:pPr>
            <a:r>
              <a:rPr lang="en-US" sz="2400" dirty="0">
                <a:latin typeface="Roboto" panose="02000000000000000000" pitchFamily="2" charset="0"/>
                <a:ea typeface="Roboto" panose="02000000000000000000" pitchFamily="2" charset="0"/>
              </a:rPr>
              <a:t>Loss of thumb and index finger of the same hand, or four fingers of the same hand </a:t>
            </a:r>
          </a:p>
          <a:p>
            <a:pPr marL="742950" lvl="1" indent="-285750">
              <a:lnSpc>
                <a:spcPct val="125000"/>
              </a:lnSpc>
              <a:spcAft>
                <a:spcPts val="600"/>
              </a:spcAft>
              <a:buSzPct val="100000"/>
              <a:buFont typeface="Arial" panose="020B0604020202020204" pitchFamily="34" charset="0"/>
              <a:buChar char="•"/>
            </a:pPr>
            <a:r>
              <a:rPr lang="en-US" sz="2400" dirty="0">
                <a:latin typeface="Roboto" panose="02000000000000000000" pitchFamily="2" charset="0"/>
                <a:ea typeface="Roboto" panose="02000000000000000000" pitchFamily="2" charset="0"/>
              </a:rPr>
              <a:t>Dismemberment</a:t>
            </a:r>
          </a:p>
          <a:p>
            <a:pPr marL="742950" lvl="1" indent="-285750">
              <a:lnSpc>
                <a:spcPct val="125000"/>
              </a:lnSpc>
              <a:spcAft>
                <a:spcPts val="600"/>
              </a:spcAft>
              <a:buSzPct val="100000"/>
              <a:buFont typeface="Arial" panose="020B0604020202020204" pitchFamily="34" charset="0"/>
              <a:buChar char="•"/>
            </a:pPr>
            <a:r>
              <a:rPr lang="en-US" sz="2400" dirty="0">
                <a:latin typeface="Roboto" panose="02000000000000000000" pitchFamily="2" charset="0"/>
                <a:ea typeface="Roboto" panose="02000000000000000000" pitchFamily="2" charset="0"/>
              </a:rPr>
              <a:t>Loss of speech, hearing, or sight in one eye</a:t>
            </a:r>
          </a:p>
          <a:p>
            <a:pPr marL="742950" lvl="1" indent="-285750">
              <a:lnSpc>
                <a:spcPct val="125000"/>
              </a:lnSpc>
              <a:spcAft>
                <a:spcPts val="600"/>
              </a:spcAft>
              <a:buSzPct val="100000"/>
              <a:buFont typeface="Arial" panose="020B0604020202020204" pitchFamily="34" charset="0"/>
              <a:buChar char="•"/>
            </a:pPr>
            <a:r>
              <a:rPr lang="en-US" sz="2400" dirty="0">
                <a:latin typeface="Roboto" panose="02000000000000000000" pitchFamily="2" charset="0"/>
                <a:ea typeface="Roboto" panose="02000000000000000000" pitchFamily="2" charset="0"/>
              </a:rPr>
              <a:t>Exposure and disappearance</a:t>
            </a:r>
          </a:p>
        </p:txBody>
      </p:sp>
    </p:spTree>
    <p:extLst>
      <p:ext uri="{BB962C8B-B14F-4D97-AF65-F5344CB8AC3E}">
        <p14:creationId xmlns:p14="http://schemas.microsoft.com/office/powerpoint/2010/main" val="1495593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4EB3605-A7D5-914D-6B3A-CE8267DA8D31}"/>
              </a:ext>
            </a:extLst>
          </p:cNvPr>
          <p:cNvSpPr>
            <a:spLocks noGrp="1"/>
          </p:cNvSpPr>
          <p:nvPr>
            <p:ph type="title"/>
          </p:nvPr>
        </p:nvSpPr>
        <p:spPr>
          <a:xfrm>
            <a:off x="991612" y="412786"/>
            <a:ext cx="4501876" cy="564335"/>
          </a:xfrm>
        </p:spPr>
        <p:txBody>
          <a:bodyPr>
            <a:normAutofit/>
          </a:bodyPr>
          <a:lstStyle/>
          <a:p>
            <a:pPr algn="l"/>
            <a:r>
              <a:rPr lang="en-US" dirty="0"/>
              <a:t>Program info</a:t>
            </a:r>
          </a:p>
        </p:txBody>
      </p:sp>
      <p:sp>
        <p:nvSpPr>
          <p:cNvPr id="16" name="Footer Placeholder 4">
            <a:extLst>
              <a:ext uri="{FF2B5EF4-FFF2-40B4-BE49-F238E27FC236}">
                <a16:creationId xmlns:a16="http://schemas.microsoft.com/office/drawing/2014/main" id="{1DB9790A-9346-1A0A-82B8-38FBE6A610E4}"/>
              </a:ext>
            </a:extLst>
          </p:cNvPr>
          <p:cNvSpPr txBox="1">
            <a:spLocks/>
          </p:cNvSpPr>
          <p:nvPr/>
        </p:nvSpPr>
        <p:spPr>
          <a:xfrm rot="16200000">
            <a:off x="-1040916" y="4458482"/>
            <a:ext cx="2918804" cy="283464"/>
          </a:xfrm>
          <a:prstGeom prst="rect">
            <a:avLst/>
          </a:prstGeom>
        </p:spPr>
        <p:txBody>
          <a:bodyPr vert="horz" lIns="91440" tIns="45720" rIns="91440" bIns="45720" rtlCol="0" anchor="ctr"/>
          <a:lstStyle>
            <a:defPPr>
              <a:defRPr lang="en-US"/>
            </a:defPPr>
            <a:lvl1pPr marL="0" algn="l" defTabSz="914400" rtl="0" eaLnBrk="1" latinLnBrk="0" hangingPunct="1">
              <a:defRPr sz="1600" b="1" kern="1200" cap="all"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RV Association</a:t>
            </a:r>
          </a:p>
        </p:txBody>
      </p:sp>
      <p:sp>
        <p:nvSpPr>
          <p:cNvPr id="17" name="Shape 62">
            <a:extLst>
              <a:ext uri="{FF2B5EF4-FFF2-40B4-BE49-F238E27FC236}">
                <a16:creationId xmlns:a16="http://schemas.microsoft.com/office/drawing/2014/main" id="{2851B5A6-72CA-54AE-5B70-4CEA166E79CC}"/>
              </a:ext>
            </a:extLst>
          </p:cNvPr>
          <p:cNvSpPr/>
          <p:nvPr/>
        </p:nvSpPr>
        <p:spPr>
          <a:xfrm flipV="1">
            <a:off x="419100" y="798384"/>
            <a:ext cx="1" cy="2188805"/>
          </a:xfrm>
          <a:prstGeom prst="line">
            <a:avLst/>
          </a:prstGeom>
          <a:ln w="3810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8" name="TextBox 17">
            <a:extLst>
              <a:ext uri="{FF2B5EF4-FFF2-40B4-BE49-F238E27FC236}">
                <a16:creationId xmlns:a16="http://schemas.microsoft.com/office/drawing/2014/main" id="{3D88D302-9727-BB83-2E2B-4A1DA1F1BDEC}"/>
              </a:ext>
            </a:extLst>
          </p:cNvPr>
          <p:cNvSpPr txBox="1"/>
          <p:nvPr/>
        </p:nvSpPr>
        <p:spPr>
          <a:xfrm>
            <a:off x="991612" y="1258245"/>
            <a:ext cx="10923634" cy="3765133"/>
          </a:xfrm>
          <a:prstGeom prst="rect">
            <a:avLst/>
          </a:prstGeom>
          <a:noFill/>
        </p:spPr>
        <p:txBody>
          <a:bodyPr wrap="square" rtlCol="0">
            <a:spAutoFit/>
          </a:bodyPr>
          <a:lstStyle/>
          <a:p>
            <a:pPr algn="l">
              <a:spcAft>
                <a:spcPts val="750"/>
              </a:spcAft>
            </a:pPr>
            <a:r>
              <a:rPr lang="en-US" sz="3200" dirty="0">
                <a:solidFill>
                  <a:schemeClr val="tx2"/>
                </a:solidFill>
                <a:latin typeface="Roboto" panose="02000000000000000000" pitchFamily="2" charset="0"/>
                <a:cs typeface="Calibri" panose="020F0502020204030204" pitchFamily="34" charset="0"/>
              </a:rPr>
              <a:t>Insurance Benefits and Emergency Travel Assistance Services Policy </a:t>
            </a:r>
            <a:r>
              <a:rPr lang="en-US" sz="3200" b="1" dirty="0">
                <a:solidFill>
                  <a:srgbClr val="E86B1F"/>
                </a:solidFill>
                <a:latin typeface="Roboto" panose="02000000000000000000" pitchFamily="2" charset="0"/>
                <a:cs typeface="Calibri" panose="020F0502020204030204" pitchFamily="34" charset="0"/>
              </a:rPr>
              <a:t>#SPR5618652024</a:t>
            </a:r>
            <a:endParaRPr lang="en-US" sz="3200" b="1" i="0" dirty="0">
              <a:solidFill>
                <a:srgbClr val="E86B1F"/>
              </a:solidFill>
              <a:effectLst/>
              <a:latin typeface="Roboto" panose="02000000000000000000" pitchFamily="2" charset="0"/>
              <a:cs typeface="Calibri" panose="020F0502020204030204" pitchFamily="34" charset="0"/>
            </a:endParaRPr>
          </a:p>
          <a:p>
            <a:pPr algn="l">
              <a:spcAft>
                <a:spcPts val="750"/>
              </a:spcAft>
            </a:pPr>
            <a:endParaRPr lang="en-US" sz="3200" b="1" i="0" dirty="0">
              <a:solidFill>
                <a:schemeClr val="tx2"/>
              </a:solidFill>
              <a:effectLst/>
              <a:latin typeface="Roboto" panose="02000000000000000000" pitchFamily="2" charset="0"/>
              <a:cs typeface="Calibri" panose="020F0502020204030204" pitchFamily="34" charset="0"/>
            </a:endParaRPr>
          </a:p>
          <a:p>
            <a:pPr algn="l">
              <a:spcAft>
                <a:spcPts val="750"/>
              </a:spcAft>
            </a:pPr>
            <a:r>
              <a:rPr lang="en-US" sz="3200" b="1" i="0" dirty="0">
                <a:solidFill>
                  <a:srgbClr val="E86B1F"/>
                </a:solidFill>
                <a:effectLst/>
                <a:latin typeface="Roboto" panose="02000000000000000000" pitchFamily="2" charset="0"/>
                <a:cs typeface="Calibri" panose="020F0502020204030204" pitchFamily="34" charset="0"/>
              </a:rPr>
              <a:t>(844) 289-3442 </a:t>
            </a:r>
            <a:r>
              <a:rPr lang="en-US" sz="3200" i="0" dirty="0">
                <a:solidFill>
                  <a:schemeClr val="tx2"/>
                </a:solidFill>
                <a:effectLst/>
                <a:latin typeface="Roboto" panose="02000000000000000000" pitchFamily="2" charset="0"/>
                <a:cs typeface="Calibri" panose="020F0502020204030204" pitchFamily="34" charset="0"/>
              </a:rPr>
              <a:t>(Toll-free USA and Canada)</a:t>
            </a:r>
            <a:br>
              <a:rPr lang="en-US" sz="3200" i="0" dirty="0">
                <a:solidFill>
                  <a:schemeClr val="tx2"/>
                </a:solidFill>
                <a:effectLst/>
                <a:latin typeface="Roboto" panose="02000000000000000000" pitchFamily="2" charset="0"/>
                <a:cs typeface="Calibri" panose="020F0502020204030204" pitchFamily="34" charset="0"/>
              </a:rPr>
            </a:br>
            <a:endParaRPr lang="en-US" sz="3200" i="0" dirty="0">
              <a:solidFill>
                <a:schemeClr val="tx2"/>
              </a:solidFill>
              <a:effectLst/>
              <a:latin typeface="Roboto" panose="02000000000000000000" pitchFamily="2" charset="0"/>
              <a:cs typeface="Calibri" panose="020F0502020204030204" pitchFamily="34" charset="0"/>
            </a:endParaRPr>
          </a:p>
          <a:p>
            <a:pPr algn="l">
              <a:spcAft>
                <a:spcPts val="750"/>
              </a:spcAft>
            </a:pPr>
            <a:r>
              <a:rPr lang="en-US" sz="3200" b="1" i="0" dirty="0">
                <a:solidFill>
                  <a:srgbClr val="E86B1F"/>
                </a:solidFill>
                <a:effectLst/>
                <a:latin typeface="Roboto" panose="02000000000000000000" pitchFamily="2" charset="0"/>
                <a:cs typeface="Calibri" panose="020F0502020204030204" pitchFamily="34" charset="0"/>
              </a:rPr>
              <a:t>(443) 901-4691 </a:t>
            </a:r>
            <a:r>
              <a:rPr lang="en-US" sz="3200" i="0" dirty="0">
                <a:solidFill>
                  <a:schemeClr val="tx2"/>
                </a:solidFill>
                <a:effectLst/>
                <a:latin typeface="Roboto" panose="02000000000000000000" pitchFamily="2" charset="0"/>
                <a:cs typeface="Calibri" panose="020F0502020204030204" pitchFamily="34" charset="0"/>
              </a:rPr>
              <a:t>(International Collect)</a:t>
            </a:r>
            <a:endParaRPr lang="en-US" sz="3200" dirty="0">
              <a:solidFill>
                <a:schemeClr val="tx2"/>
              </a:solidFill>
              <a:latin typeface="Roboto" panose="02000000000000000000" pitchFamily="2" charset="0"/>
              <a:cs typeface="Calibri" panose="020F0502020204030204" pitchFamily="34" charset="0"/>
            </a:endParaRPr>
          </a:p>
          <a:p>
            <a:endParaRPr lang="en-US" sz="2000" dirty="0">
              <a:solidFill>
                <a:schemeClr val="tx2"/>
              </a:solidFill>
              <a:latin typeface="Roboto" panose="02000000000000000000" pitchFamily="2" charset="0"/>
              <a:cs typeface="Calibri" panose="020F0502020204030204" pitchFamily="34" charset="0"/>
            </a:endParaRPr>
          </a:p>
        </p:txBody>
      </p:sp>
      <p:sp>
        <p:nvSpPr>
          <p:cNvPr id="19" name="TextBox 18">
            <a:extLst>
              <a:ext uri="{FF2B5EF4-FFF2-40B4-BE49-F238E27FC236}">
                <a16:creationId xmlns:a16="http://schemas.microsoft.com/office/drawing/2014/main" id="{0156802F-720E-9183-8519-E23AE37D6F81}"/>
              </a:ext>
            </a:extLst>
          </p:cNvPr>
          <p:cNvSpPr txBox="1"/>
          <p:nvPr/>
        </p:nvSpPr>
        <p:spPr>
          <a:xfrm>
            <a:off x="2797334" y="4715848"/>
            <a:ext cx="7663289" cy="1054135"/>
          </a:xfrm>
          <a:prstGeom prst="rect">
            <a:avLst/>
          </a:prstGeom>
          <a:noFill/>
        </p:spPr>
        <p:txBody>
          <a:bodyPr wrap="square" rtlCol="0">
            <a:spAutoFit/>
          </a:bodyPr>
          <a:lstStyle/>
          <a:p>
            <a:pPr marL="0" lvl="0" indent="0">
              <a:lnSpc>
                <a:spcPct val="125000"/>
              </a:lnSpc>
            </a:pPr>
            <a:endParaRPr lang="en-US" sz="1400" b="1" i="1" dirty="0">
              <a:solidFill>
                <a:schemeClr val="tx2"/>
              </a:solidFill>
              <a:latin typeface="Roboto" panose="02000000000000000000" pitchFamily="2" charset="0"/>
              <a:cs typeface="Calibri" panose="020F0502020204030204" pitchFamily="34" charset="0"/>
            </a:endParaRPr>
          </a:p>
          <a:p>
            <a:pPr marL="0" lvl="0" indent="0">
              <a:lnSpc>
                <a:spcPct val="125000"/>
              </a:lnSpc>
            </a:pPr>
            <a:r>
              <a:rPr lang="en-US" sz="2000" b="1" dirty="0">
                <a:solidFill>
                  <a:schemeClr val="tx2"/>
                </a:solidFill>
                <a:latin typeface="Roboto" panose="02000000000000000000" pitchFamily="2" charset="0"/>
                <a:cs typeface="Calibri" panose="020F0502020204030204" pitchFamily="34" charset="0"/>
              </a:rPr>
              <a:t>Scan to view the FRVA Medical &amp; Travel Assist Website </a:t>
            </a:r>
            <a:r>
              <a:rPr lang="en-US" sz="2000" dirty="0">
                <a:solidFill>
                  <a:schemeClr val="tx2"/>
                </a:solidFill>
                <a:latin typeface="Roboto" panose="02000000000000000000" pitchFamily="2" charset="0"/>
                <a:cs typeface="Calibri" panose="020F0502020204030204" pitchFamily="34" charset="0"/>
                <a:sym typeface="Wingdings" panose="05000000000000000000" pitchFamily="2" charset="2"/>
              </a:rPr>
              <a:t></a:t>
            </a:r>
            <a:endParaRPr lang="en-US" sz="2000" dirty="0">
              <a:solidFill>
                <a:schemeClr val="tx2"/>
              </a:solidFill>
              <a:latin typeface="Roboto" panose="02000000000000000000" pitchFamily="2" charset="0"/>
              <a:cs typeface="Calibri" panose="020F0502020204030204" pitchFamily="34" charset="0"/>
            </a:endParaRPr>
          </a:p>
          <a:p>
            <a:endParaRPr lang="en-US" dirty="0">
              <a:solidFill>
                <a:schemeClr val="tx2"/>
              </a:solidFill>
              <a:latin typeface="Roboto" panose="02000000000000000000" pitchFamily="2" charset="0"/>
              <a:cs typeface="Calibri" panose="020F0502020204030204" pitchFamily="34" charset="0"/>
            </a:endParaRPr>
          </a:p>
        </p:txBody>
      </p:sp>
      <p:sp>
        <p:nvSpPr>
          <p:cNvPr id="21" name="TextBox 20">
            <a:extLst>
              <a:ext uri="{FF2B5EF4-FFF2-40B4-BE49-F238E27FC236}">
                <a16:creationId xmlns:a16="http://schemas.microsoft.com/office/drawing/2014/main" id="{D5320B27-9B1A-09B7-DF58-18203AA95332}"/>
              </a:ext>
            </a:extLst>
          </p:cNvPr>
          <p:cNvSpPr txBox="1"/>
          <p:nvPr/>
        </p:nvSpPr>
        <p:spPr>
          <a:xfrm>
            <a:off x="1894787" y="5647840"/>
            <a:ext cx="6928701" cy="830997"/>
          </a:xfrm>
          <a:prstGeom prst="rect">
            <a:avLst/>
          </a:prstGeom>
          <a:noFill/>
        </p:spPr>
        <p:txBody>
          <a:bodyPr wrap="square" rtlCol="0">
            <a:spAutoFit/>
          </a:bodyPr>
          <a:lstStyle/>
          <a:p>
            <a:r>
              <a:rPr lang="en-US" sz="1200" dirty="0">
                <a:latin typeface="Roboto" panose="02000000000000000000" pitchFamily="2" charset="0"/>
                <a:ea typeface="Lato" panose="020F0502020204030203" pitchFamily="34" charset="0"/>
                <a:cs typeface="Calibri" panose="020F0502020204030204" pitchFamily="34" charset="0"/>
              </a:rPr>
              <a:t>The insurance benefits and emergency travel assistance services in this presentation are only intended to serve as a general overview of what is available. Actual availability to you may vary from what is listed in this presentation. For a complete description of what is available, please call FRVA at 800-543-3622 or visit </a:t>
            </a:r>
            <a:r>
              <a:rPr lang="en-US" sz="1200" dirty="0">
                <a:latin typeface="Roboto" panose="02000000000000000000" pitchFamily="2" charset="0"/>
                <a:ea typeface="Lato" panose="020F0502020204030203" pitchFamily="34" charset="0"/>
                <a:cs typeface="Calibri" panose="020F0502020204030204" pitchFamily="34" charset="0"/>
                <a:hlinkClick r:id="rId2"/>
              </a:rPr>
              <a:t>https://www.frva.com/medical-and-travel-assist</a:t>
            </a:r>
            <a:r>
              <a:rPr lang="en-US" sz="1200" dirty="0">
                <a:latin typeface="Roboto" panose="02000000000000000000" pitchFamily="2" charset="0"/>
                <a:ea typeface="Lato" panose="020F0502020204030203" pitchFamily="34" charset="0"/>
                <a:cs typeface="Calibri" panose="020F0502020204030204" pitchFamily="34" charset="0"/>
              </a:rPr>
              <a:t>.</a:t>
            </a:r>
            <a:endParaRPr lang="en-US" sz="1200" dirty="0">
              <a:latin typeface="Roboto" panose="02000000000000000000" pitchFamily="2" charset="0"/>
              <a:cs typeface="Calibri" panose="020F0502020204030204" pitchFamily="34" charset="0"/>
            </a:endParaRPr>
          </a:p>
        </p:txBody>
      </p:sp>
      <p:pic>
        <p:nvPicPr>
          <p:cNvPr id="3" name="Picture 2">
            <a:extLst>
              <a:ext uri="{FF2B5EF4-FFF2-40B4-BE49-F238E27FC236}">
                <a16:creationId xmlns:a16="http://schemas.microsoft.com/office/drawing/2014/main" id="{B9A0B717-7391-110C-D53A-B086749BA1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89346" y="3840331"/>
            <a:ext cx="1644763" cy="1644763"/>
          </a:xfrm>
          <a:prstGeom prst="rect">
            <a:avLst/>
          </a:prstGeom>
        </p:spPr>
      </p:pic>
    </p:spTree>
    <p:extLst>
      <p:ext uri="{BB962C8B-B14F-4D97-AF65-F5344CB8AC3E}">
        <p14:creationId xmlns:p14="http://schemas.microsoft.com/office/powerpoint/2010/main" val="2823331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DFF7E-8D24-C452-47D9-DF63B025ADE0}"/>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E4D9FCB8-ED68-B2CE-B34B-93179D1D5332}"/>
              </a:ext>
            </a:extLst>
          </p:cNvPr>
          <p:cNvSpPr>
            <a:spLocks noGrp="1"/>
          </p:cNvSpPr>
          <p:nvPr>
            <p:ph type="title"/>
          </p:nvPr>
        </p:nvSpPr>
        <p:spPr>
          <a:xfrm>
            <a:off x="1328737" y="786810"/>
            <a:ext cx="10540175" cy="1395208"/>
          </a:xfrm>
        </p:spPr>
        <p:txBody>
          <a:bodyPr anchor="t">
            <a:normAutofit/>
          </a:bodyPr>
          <a:lstStyle/>
          <a:p>
            <a:pPr>
              <a:lnSpc>
                <a:spcPct val="100000"/>
              </a:lnSpc>
            </a:pPr>
            <a:r>
              <a:rPr lang="en-US" sz="4000" dirty="0"/>
              <a:t>Prescription Medication and Medical Device Replacement</a:t>
            </a:r>
          </a:p>
        </p:txBody>
      </p:sp>
      <p:sp>
        <p:nvSpPr>
          <p:cNvPr id="11" name="Text Placeholder 10">
            <a:extLst>
              <a:ext uri="{FF2B5EF4-FFF2-40B4-BE49-F238E27FC236}">
                <a16:creationId xmlns:a16="http://schemas.microsoft.com/office/drawing/2014/main" id="{A5007A9F-BDA5-88AA-915D-3378558A2C1B}"/>
              </a:ext>
            </a:extLst>
          </p:cNvPr>
          <p:cNvSpPr>
            <a:spLocks noGrp="1"/>
          </p:cNvSpPr>
          <p:nvPr>
            <p:ph type="body" sz="quarter" idx="11"/>
          </p:nvPr>
        </p:nvSpPr>
        <p:spPr>
          <a:xfrm>
            <a:off x="1319043" y="2323229"/>
            <a:ext cx="10253831" cy="2072984"/>
          </a:xfrm>
        </p:spPr>
        <p:txBody>
          <a:bodyPr>
            <a:noAutofit/>
          </a:bodyPr>
          <a:lstStyle/>
          <a:p>
            <a:pPr>
              <a:lnSpc>
                <a:spcPct val="125000"/>
              </a:lnSpc>
              <a:spcAft>
                <a:spcPts val="600"/>
              </a:spcAft>
              <a:buSzPct val="100000"/>
            </a:pPr>
            <a:r>
              <a:rPr lang="en-US" sz="2800" dirty="0">
                <a:latin typeface="Roboto" panose="02000000000000000000" pitchFamily="2" charset="0"/>
                <a:ea typeface="Roboto" panose="02000000000000000000" pitchFamily="2" charset="0"/>
              </a:rPr>
              <a:t>In the event of misplaced, </a:t>
            </a: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damaged or lost medical </a:t>
            </a: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prescriptions or devices, this </a:t>
            </a: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benefit will arrange for and </a:t>
            </a: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coordinate the overnight shipping of a replacement.</a:t>
            </a:r>
          </a:p>
        </p:txBody>
      </p:sp>
      <p:sp>
        <p:nvSpPr>
          <p:cNvPr id="3" name="Footer Placeholder 4">
            <a:extLst>
              <a:ext uri="{FF2B5EF4-FFF2-40B4-BE49-F238E27FC236}">
                <a16:creationId xmlns:a16="http://schemas.microsoft.com/office/drawing/2014/main" id="{18DA53B7-736A-9C84-9B74-0A2FCEBC0024}"/>
              </a:ext>
            </a:extLst>
          </p:cNvPr>
          <p:cNvSpPr txBox="1">
            <a:spLocks/>
          </p:cNvSpPr>
          <p:nvPr/>
        </p:nvSpPr>
        <p:spPr>
          <a:xfrm rot="16200000">
            <a:off x="-1040916" y="4458482"/>
            <a:ext cx="2918804" cy="283464"/>
          </a:xfrm>
          <a:prstGeom prst="rect">
            <a:avLst/>
          </a:prstGeom>
        </p:spPr>
        <p:txBody>
          <a:bodyPr vert="horz" lIns="91440" tIns="45720" rIns="91440" bIns="45720" rtlCol="0" anchor="ctr"/>
          <a:lstStyle>
            <a:defPPr>
              <a:defRPr lang="en-US"/>
            </a:defPPr>
            <a:lvl1pPr marL="0" algn="l" defTabSz="914400" rtl="0" eaLnBrk="1" latinLnBrk="0" hangingPunct="1">
              <a:defRPr sz="1600" b="1" kern="1200" cap="all"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RV Association</a:t>
            </a:r>
          </a:p>
        </p:txBody>
      </p:sp>
      <p:sp>
        <p:nvSpPr>
          <p:cNvPr id="5" name="TextBox 4">
            <a:extLst>
              <a:ext uri="{FF2B5EF4-FFF2-40B4-BE49-F238E27FC236}">
                <a16:creationId xmlns:a16="http://schemas.microsoft.com/office/drawing/2014/main" id="{49F35A6D-77A4-13D8-922D-E6094E20C3CC}"/>
              </a:ext>
            </a:extLst>
          </p:cNvPr>
          <p:cNvSpPr txBox="1"/>
          <p:nvPr/>
        </p:nvSpPr>
        <p:spPr>
          <a:xfrm>
            <a:off x="7085986" y="2413825"/>
            <a:ext cx="4782926" cy="1508105"/>
          </a:xfrm>
          <a:prstGeom prst="rect">
            <a:avLst/>
          </a:prstGeom>
          <a:noFill/>
          <a:ln w="38100">
            <a:solidFill>
              <a:srgbClr val="E86B1F"/>
            </a:solidFill>
          </a:ln>
          <a:effectLst/>
        </p:spPr>
        <p:txBody>
          <a:bodyPr wrap="square" lIns="228600" tIns="228600" rIns="228600" bIns="228600" rtlCol="0" anchor="ctr" anchorCtr="0">
            <a:spAutoFit/>
          </a:bodyPr>
          <a:lstStyle/>
          <a:p>
            <a:pPr>
              <a:lnSpc>
                <a:spcPct val="150000"/>
              </a:lnSpc>
            </a:pPr>
            <a:r>
              <a:rPr lang="en-US" sz="2400" b="1" dirty="0">
                <a:latin typeface="Roboto" panose="02000000000000000000" pitchFamily="2" charset="0"/>
                <a:ea typeface="Roboto" panose="02000000000000000000" pitchFamily="2" charset="0"/>
              </a:rPr>
              <a:t>Benefit Limit(s): </a:t>
            </a:r>
          </a:p>
          <a:p>
            <a:pPr>
              <a:lnSpc>
                <a:spcPct val="150000"/>
              </a:lnSpc>
            </a:pPr>
            <a:r>
              <a:rPr lang="en-US" sz="2400" b="1" dirty="0">
                <a:solidFill>
                  <a:srgbClr val="E86B1F"/>
                </a:solidFill>
                <a:latin typeface="Roboto" panose="02000000000000000000" pitchFamily="2" charset="0"/>
                <a:ea typeface="Roboto" panose="02000000000000000000" pitchFamily="2" charset="0"/>
              </a:rPr>
              <a:t>$500 </a:t>
            </a:r>
            <a:r>
              <a:rPr lang="en-US" sz="2400" b="1" dirty="0">
                <a:latin typeface="Roboto" panose="02000000000000000000" pitchFamily="2" charset="0"/>
                <a:ea typeface="Roboto" panose="02000000000000000000" pitchFamily="2" charset="0"/>
              </a:rPr>
              <a:t>maximum</a:t>
            </a:r>
          </a:p>
        </p:txBody>
      </p:sp>
    </p:spTree>
    <p:extLst>
      <p:ext uri="{BB962C8B-B14F-4D97-AF65-F5344CB8AC3E}">
        <p14:creationId xmlns:p14="http://schemas.microsoft.com/office/powerpoint/2010/main" val="2254167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D3763-6404-4877-A72D-D79F4EE82946}"/>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25222BB1-0F58-C4C1-69D0-9655619D5175}"/>
              </a:ext>
            </a:extLst>
          </p:cNvPr>
          <p:cNvSpPr>
            <a:spLocks noGrp="1"/>
          </p:cNvSpPr>
          <p:nvPr>
            <p:ph type="title"/>
          </p:nvPr>
        </p:nvSpPr>
        <p:spPr>
          <a:xfrm>
            <a:off x="1328737" y="786810"/>
            <a:ext cx="10540175" cy="1395208"/>
          </a:xfrm>
        </p:spPr>
        <p:txBody>
          <a:bodyPr anchor="t">
            <a:normAutofit/>
          </a:bodyPr>
          <a:lstStyle/>
          <a:p>
            <a:pPr>
              <a:lnSpc>
                <a:spcPct val="100000"/>
              </a:lnSpc>
            </a:pPr>
            <a:r>
              <a:rPr lang="en-US" sz="4000" dirty="0"/>
              <a:t>Prescription Medication and Medical Device Replacement</a:t>
            </a:r>
          </a:p>
        </p:txBody>
      </p:sp>
      <p:sp>
        <p:nvSpPr>
          <p:cNvPr id="11" name="Text Placeholder 10">
            <a:extLst>
              <a:ext uri="{FF2B5EF4-FFF2-40B4-BE49-F238E27FC236}">
                <a16:creationId xmlns:a16="http://schemas.microsoft.com/office/drawing/2014/main" id="{408E38A8-3A06-EF95-F8D2-1B2479A3EC34}"/>
              </a:ext>
            </a:extLst>
          </p:cNvPr>
          <p:cNvSpPr>
            <a:spLocks noGrp="1"/>
          </p:cNvSpPr>
          <p:nvPr>
            <p:ph type="body" sz="quarter" idx="11"/>
          </p:nvPr>
        </p:nvSpPr>
        <p:spPr>
          <a:xfrm>
            <a:off x="1319043" y="2323229"/>
            <a:ext cx="10253831" cy="2072984"/>
          </a:xfrm>
        </p:spPr>
        <p:txBody>
          <a:bodyPr>
            <a:noAutofit/>
          </a:bodyPr>
          <a:lstStyle/>
          <a:p>
            <a:pPr>
              <a:lnSpc>
                <a:spcPct val="125000"/>
              </a:lnSpc>
              <a:spcAft>
                <a:spcPts val="600"/>
              </a:spcAft>
              <a:buSzPct val="100000"/>
            </a:pPr>
            <a:r>
              <a:rPr lang="en-US" sz="2800" dirty="0">
                <a:latin typeface="Roboto" panose="02000000000000000000" pitchFamily="2" charset="0"/>
                <a:ea typeface="Roboto" panose="02000000000000000000" pitchFamily="2" charset="0"/>
              </a:rPr>
              <a:t>Does not cover the actual cost of </a:t>
            </a: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the item or medication.</a:t>
            </a:r>
          </a:p>
          <a:p>
            <a:pPr>
              <a:lnSpc>
                <a:spcPct val="125000"/>
              </a:lnSpc>
              <a:spcAft>
                <a:spcPts val="600"/>
              </a:spcAft>
              <a:buSzPct val="100000"/>
            </a:pPr>
            <a:r>
              <a:rPr lang="en-US" sz="2800" dirty="0">
                <a:latin typeface="Roboto" panose="02000000000000000000" pitchFamily="2" charset="0"/>
                <a:ea typeface="Roboto" panose="02000000000000000000" pitchFamily="2" charset="0"/>
              </a:rPr>
              <a:t>Examples are: glasses, hearing </a:t>
            </a: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aids, walkers/canes, contact lenses, etc.</a:t>
            </a:r>
          </a:p>
          <a:p>
            <a:pPr>
              <a:lnSpc>
                <a:spcPct val="125000"/>
              </a:lnSpc>
              <a:spcAft>
                <a:spcPts val="600"/>
              </a:spcAft>
              <a:buSzPct val="100000"/>
            </a:pPr>
            <a:endParaRPr lang="en-US" sz="2400" dirty="0">
              <a:latin typeface="Roboto" panose="02000000000000000000" pitchFamily="2" charset="0"/>
              <a:ea typeface="Roboto" panose="02000000000000000000" pitchFamily="2" charset="0"/>
            </a:endParaRPr>
          </a:p>
        </p:txBody>
      </p:sp>
      <p:sp>
        <p:nvSpPr>
          <p:cNvPr id="3" name="Footer Placeholder 4">
            <a:extLst>
              <a:ext uri="{FF2B5EF4-FFF2-40B4-BE49-F238E27FC236}">
                <a16:creationId xmlns:a16="http://schemas.microsoft.com/office/drawing/2014/main" id="{6761A0C4-7EF9-AAB0-C168-B406782D66D7}"/>
              </a:ext>
            </a:extLst>
          </p:cNvPr>
          <p:cNvSpPr txBox="1">
            <a:spLocks/>
          </p:cNvSpPr>
          <p:nvPr/>
        </p:nvSpPr>
        <p:spPr>
          <a:xfrm rot="16200000">
            <a:off x="-1040916" y="4458482"/>
            <a:ext cx="2918804" cy="283464"/>
          </a:xfrm>
          <a:prstGeom prst="rect">
            <a:avLst/>
          </a:prstGeom>
        </p:spPr>
        <p:txBody>
          <a:bodyPr vert="horz" lIns="91440" tIns="45720" rIns="91440" bIns="45720" rtlCol="0" anchor="ctr"/>
          <a:lstStyle>
            <a:defPPr>
              <a:defRPr lang="en-US"/>
            </a:defPPr>
            <a:lvl1pPr marL="0" algn="l" defTabSz="914400" rtl="0" eaLnBrk="1" latinLnBrk="0" hangingPunct="1">
              <a:defRPr sz="1600" b="1" kern="1200" cap="all"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RV Association</a:t>
            </a:r>
          </a:p>
        </p:txBody>
      </p:sp>
      <p:sp>
        <p:nvSpPr>
          <p:cNvPr id="5" name="TextBox 4">
            <a:extLst>
              <a:ext uri="{FF2B5EF4-FFF2-40B4-BE49-F238E27FC236}">
                <a16:creationId xmlns:a16="http://schemas.microsoft.com/office/drawing/2014/main" id="{F2F1AEE8-766F-028B-36CE-6A0AB8CD1DC4}"/>
              </a:ext>
            </a:extLst>
          </p:cNvPr>
          <p:cNvSpPr txBox="1"/>
          <p:nvPr/>
        </p:nvSpPr>
        <p:spPr>
          <a:xfrm>
            <a:off x="7085986" y="2413825"/>
            <a:ext cx="4782926" cy="1508105"/>
          </a:xfrm>
          <a:prstGeom prst="rect">
            <a:avLst/>
          </a:prstGeom>
          <a:noFill/>
          <a:ln w="38100">
            <a:solidFill>
              <a:srgbClr val="E86B1F"/>
            </a:solidFill>
          </a:ln>
          <a:effectLst/>
        </p:spPr>
        <p:txBody>
          <a:bodyPr wrap="square" lIns="228600" tIns="228600" rIns="228600" bIns="228600" rtlCol="0" anchor="ctr" anchorCtr="0">
            <a:spAutoFit/>
          </a:bodyPr>
          <a:lstStyle/>
          <a:p>
            <a:pPr>
              <a:lnSpc>
                <a:spcPct val="150000"/>
              </a:lnSpc>
            </a:pPr>
            <a:r>
              <a:rPr lang="en-US" sz="2400" b="1" dirty="0">
                <a:latin typeface="Roboto" panose="02000000000000000000" pitchFamily="2" charset="0"/>
                <a:ea typeface="Roboto" panose="02000000000000000000" pitchFamily="2" charset="0"/>
              </a:rPr>
              <a:t>Benefit Limit(s): </a:t>
            </a:r>
          </a:p>
          <a:p>
            <a:pPr>
              <a:lnSpc>
                <a:spcPct val="150000"/>
              </a:lnSpc>
            </a:pPr>
            <a:r>
              <a:rPr lang="en-US" sz="2400" b="1" dirty="0">
                <a:solidFill>
                  <a:srgbClr val="E86B1F"/>
                </a:solidFill>
                <a:latin typeface="Roboto" panose="02000000000000000000" pitchFamily="2" charset="0"/>
                <a:ea typeface="Roboto" panose="02000000000000000000" pitchFamily="2" charset="0"/>
              </a:rPr>
              <a:t>$500 </a:t>
            </a:r>
            <a:r>
              <a:rPr lang="en-US" sz="2400" b="1" dirty="0">
                <a:latin typeface="Roboto" panose="02000000000000000000" pitchFamily="2" charset="0"/>
                <a:ea typeface="Roboto" panose="02000000000000000000" pitchFamily="2" charset="0"/>
              </a:rPr>
              <a:t>maximum</a:t>
            </a:r>
          </a:p>
        </p:txBody>
      </p:sp>
    </p:spTree>
    <p:extLst>
      <p:ext uri="{BB962C8B-B14F-4D97-AF65-F5344CB8AC3E}">
        <p14:creationId xmlns:p14="http://schemas.microsoft.com/office/powerpoint/2010/main" val="2104747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C48B8-2228-A30F-4E86-F161E726DB63}"/>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87264D2F-87D7-3BAB-BE24-99C15CF49D79}"/>
              </a:ext>
            </a:extLst>
          </p:cNvPr>
          <p:cNvSpPr>
            <a:spLocks noGrp="1"/>
          </p:cNvSpPr>
          <p:nvPr>
            <p:ph type="title"/>
          </p:nvPr>
        </p:nvSpPr>
        <p:spPr>
          <a:xfrm>
            <a:off x="1328737" y="786810"/>
            <a:ext cx="6132767" cy="1395208"/>
          </a:xfrm>
        </p:spPr>
        <p:txBody>
          <a:bodyPr anchor="t"/>
          <a:lstStyle/>
          <a:p>
            <a:r>
              <a:rPr lang="en-US" dirty="0"/>
              <a:t>Domestic partner</a:t>
            </a:r>
          </a:p>
        </p:txBody>
      </p:sp>
      <p:sp>
        <p:nvSpPr>
          <p:cNvPr id="11" name="Text Placeholder 10">
            <a:extLst>
              <a:ext uri="{FF2B5EF4-FFF2-40B4-BE49-F238E27FC236}">
                <a16:creationId xmlns:a16="http://schemas.microsoft.com/office/drawing/2014/main" id="{418A72D8-A2C4-BBA0-3B0A-DA69D9630D5A}"/>
              </a:ext>
            </a:extLst>
          </p:cNvPr>
          <p:cNvSpPr>
            <a:spLocks noGrp="1"/>
          </p:cNvSpPr>
          <p:nvPr>
            <p:ph type="body" sz="quarter" idx="11"/>
          </p:nvPr>
        </p:nvSpPr>
        <p:spPr>
          <a:xfrm>
            <a:off x="1319043" y="1771607"/>
            <a:ext cx="10332487" cy="3832505"/>
          </a:xfrm>
        </p:spPr>
        <p:txBody>
          <a:bodyPr>
            <a:noAutofit/>
          </a:bodyPr>
          <a:lstStyle/>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2800" dirty="0">
                <a:solidFill>
                  <a:srgbClr val="000000"/>
                </a:solidFill>
                <a:latin typeface="Roboto" panose="02000000000000000000" pitchFamily="2" charset="0"/>
                <a:ea typeface="Roboto" panose="02000000000000000000" pitchFamily="2" charset="0"/>
                <a:cs typeface="+mn-cs"/>
              </a:rPr>
              <a:t>An opposite or same sex partner who, for at least 6 consecutive months, has lived with you and shared financial assets and/or obligations. </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2800" dirty="0">
                <a:solidFill>
                  <a:srgbClr val="000000"/>
                </a:solidFill>
                <a:latin typeface="Roboto" panose="02000000000000000000" pitchFamily="2" charset="0"/>
                <a:ea typeface="Roboto" panose="02000000000000000000" pitchFamily="2" charset="0"/>
                <a:cs typeface="+mn-cs"/>
              </a:rPr>
              <a:t>Both the Insured and the Domestic Partner must: </a:t>
            </a:r>
          </a:p>
        </p:txBody>
      </p:sp>
      <p:sp>
        <p:nvSpPr>
          <p:cNvPr id="3" name="Footer Placeholder 4">
            <a:extLst>
              <a:ext uri="{FF2B5EF4-FFF2-40B4-BE49-F238E27FC236}">
                <a16:creationId xmlns:a16="http://schemas.microsoft.com/office/drawing/2014/main" id="{9AF2D424-B92B-2C6D-9463-83CF3DABEE92}"/>
              </a:ext>
            </a:extLst>
          </p:cNvPr>
          <p:cNvSpPr txBox="1">
            <a:spLocks/>
          </p:cNvSpPr>
          <p:nvPr/>
        </p:nvSpPr>
        <p:spPr>
          <a:xfrm rot="16200000">
            <a:off x="-1040916" y="4458482"/>
            <a:ext cx="2918804" cy="283464"/>
          </a:xfrm>
          <a:prstGeom prst="rect">
            <a:avLst/>
          </a:prstGeom>
        </p:spPr>
        <p:txBody>
          <a:bodyPr vert="horz" lIns="91440" tIns="45720" rIns="91440" bIns="45720" rtlCol="0" anchor="ctr"/>
          <a:lstStyle>
            <a:defPPr>
              <a:defRPr lang="en-US"/>
            </a:defPPr>
            <a:lvl1pPr marL="0" algn="l" defTabSz="914400" rtl="0" eaLnBrk="1" latinLnBrk="0" hangingPunct="1">
              <a:defRPr sz="1600" b="1" kern="1200" cap="all"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RV Association</a:t>
            </a:r>
          </a:p>
        </p:txBody>
      </p:sp>
      <p:sp>
        <p:nvSpPr>
          <p:cNvPr id="7" name="TextBox 6">
            <a:extLst>
              <a:ext uri="{FF2B5EF4-FFF2-40B4-BE49-F238E27FC236}">
                <a16:creationId xmlns:a16="http://schemas.microsoft.com/office/drawing/2014/main" id="{9823A3D9-2A10-21BF-CD3A-75B98B2603B7}"/>
              </a:ext>
            </a:extLst>
          </p:cNvPr>
          <p:cNvSpPr txBox="1"/>
          <p:nvPr/>
        </p:nvSpPr>
        <p:spPr>
          <a:xfrm>
            <a:off x="946483" y="3904994"/>
            <a:ext cx="10170695" cy="2380139"/>
          </a:xfrm>
          <a:prstGeom prst="rect">
            <a:avLst/>
          </a:prstGeom>
          <a:noFill/>
        </p:spPr>
        <p:txBody>
          <a:bodyPr wrap="square" numCol="2">
            <a:spAutoFit/>
          </a:bodyPr>
          <a:lstStyle/>
          <a:p>
            <a:pPr marL="742950" lvl="1" indent="-285750">
              <a:lnSpc>
                <a:spcPct val="110000"/>
              </a:lnSpc>
              <a:spcBef>
                <a:spcPts val="1000"/>
              </a:spcBef>
              <a:buFont typeface="Arial" panose="020B0604020202020204" pitchFamily="34" charset="0"/>
              <a:buChar char="•"/>
              <a:defRPr/>
            </a:pPr>
            <a:r>
              <a:rPr lang="en-US" sz="2400" dirty="0">
                <a:solidFill>
                  <a:srgbClr val="000000"/>
                </a:solidFill>
                <a:latin typeface="Roboto" panose="02000000000000000000" pitchFamily="2" charset="0"/>
                <a:ea typeface="Roboto" panose="02000000000000000000" pitchFamily="2" charset="0"/>
                <a:cs typeface="+mn-cs"/>
              </a:rPr>
              <a:t>intend to be life partners; </a:t>
            </a:r>
          </a:p>
          <a:p>
            <a:pPr marL="742950" lvl="1" indent="-285750">
              <a:lnSpc>
                <a:spcPct val="110000"/>
              </a:lnSpc>
              <a:spcBef>
                <a:spcPts val="1000"/>
              </a:spcBef>
              <a:buFont typeface="Arial" panose="020B0604020202020204" pitchFamily="34" charset="0"/>
              <a:buChar char="•"/>
              <a:defRPr/>
            </a:pPr>
            <a:r>
              <a:rPr lang="en-US" sz="2400" dirty="0">
                <a:solidFill>
                  <a:srgbClr val="000000"/>
                </a:solidFill>
                <a:latin typeface="Roboto" panose="02000000000000000000" pitchFamily="2" charset="0"/>
                <a:ea typeface="Roboto" panose="02000000000000000000" pitchFamily="2" charset="0"/>
                <a:cs typeface="+mn-cs"/>
              </a:rPr>
              <a:t>not be related by blood;</a:t>
            </a:r>
          </a:p>
          <a:p>
            <a:pPr marL="742950" lvl="1" indent="-285750">
              <a:lnSpc>
                <a:spcPct val="110000"/>
              </a:lnSpc>
              <a:spcBef>
                <a:spcPts val="1000"/>
              </a:spcBef>
              <a:buFont typeface="Arial" panose="020B0604020202020204" pitchFamily="34" charset="0"/>
              <a:buChar char="•"/>
              <a:defRPr/>
            </a:pPr>
            <a:r>
              <a:rPr lang="en-US" sz="2400" dirty="0">
                <a:solidFill>
                  <a:srgbClr val="000000"/>
                </a:solidFill>
                <a:latin typeface="Roboto" panose="02000000000000000000" pitchFamily="2" charset="0"/>
                <a:ea typeface="Roboto" panose="02000000000000000000" pitchFamily="2" charset="0"/>
                <a:cs typeface="+mn-cs"/>
              </a:rPr>
              <a:t>not be married to anyone else or have any other Domestic Partner;</a:t>
            </a:r>
          </a:p>
          <a:p>
            <a:pPr marL="742950" lvl="1" indent="-285750">
              <a:lnSpc>
                <a:spcPct val="110000"/>
              </a:lnSpc>
              <a:spcBef>
                <a:spcPts val="1000"/>
              </a:spcBef>
              <a:buFont typeface="Arial" panose="020B0604020202020204" pitchFamily="34" charset="0"/>
              <a:buChar char="•"/>
              <a:defRPr/>
            </a:pPr>
            <a:r>
              <a:rPr lang="en-US" sz="2400" dirty="0">
                <a:solidFill>
                  <a:srgbClr val="000000"/>
                </a:solidFill>
                <a:latin typeface="Roboto" panose="02000000000000000000" pitchFamily="2" charset="0"/>
                <a:ea typeface="Roboto" panose="02000000000000000000" pitchFamily="2" charset="0"/>
                <a:cs typeface="+mn-cs"/>
              </a:rPr>
              <a:t>be at least the age of consent in the state in which they reside; and </a:t>
            </a:r>
          </a:p>
          <a:p>
            <a:pPr marL="742950" lvl="1" indent="-285750">
              <a:lnSpc>
                <a:spcPct val="110000"/>
              </a:lnSpc>
              <a:spcBef>
                <a:spcPts val="1000"/>
              </a:spcBef>
              <a:buFont typeface="Arial" panose="020B0604020202020204" pitchFamily="34" charset="0"/>
              <a:buChar char="•"/>
              <a:defRPr/>
            </a:pPr>
            <a:r>
              <a:rPr lang="en-US" sz="2400" dirty="0">
                <a:solidFill>
                  <a:srgbClr val="000000"/>
                </a:solidFill>
                <a:latin typeface="Roboto" panose="02000000000000000000" pitchFamily="2" charset="0"/>
                <a:ea typeface="Roboto" panose="02000000000000000000" pitchFamily="2" charset="0"/>
                <a:cs typeface="+mn-cs"/>
              </a:rPr>
              <a:t>be mentally competent to contract. </a:t>
            </a:r>
            <a:endPar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596490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A96B1-6172-1C11-002B-DDA2E612F86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85CB69A-2917-9434-9058-A7E5535EE883}"/>
              </a:ext>
            </a:extLst>
          </p:cNvPr>
          <p:cNvGrpSpPr/>
          <p:nvPr/>
        </p:nvGrpSpPr>
        <p:grpSpPr>
          <a:xfrm>
            <a:off x="276754" y="5313743"/>
            <a:ext cx="11205093" cy="1464129"/>
            <a:chOff x="276754" y="5313743"/>
            <a:chExt cx="11205093" cy="1464129"/>
          </a:xfrm>
        </p:grpSpPr>
        <p:sp>
          <p:nvSpPr>
            <p:cNvPr id="4" name="Rectangle 3">
              <a:extLst>
                <a:ext uri="{FF2B5EF4-FFF2-40B4-BE49-F238E27FC236}">
                  <a16:creationId xmlns:a16="http://schemas.microsoft.com/office/drawing/2014/main" id="{F879FBD8-2862-253B-4BD6-C39F89255FB5}"/>
                </a:ext>
              </a:extLst>
            </p:cNvPr>
            <p:cNvSpPr/>
            <p:nvPr/>
          </p:nvSpPr>
          <p:spPr>
            <a:xfrm>
              <a:off x="276754" y="5967167"/>
              <a:ext cx="11205093" cy="810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633B621-174C-9B10-2AD7-438F2F9612BB}"/>
                </a:ext>
              </a:extLst>
            </p:cNvPr>
            <p:cNvSpPr/>
            <p:nvPr/>
          </p:nvSpPr>
          <p:spPr>
            <a:xfrm>
              <a:off x="710153" y="5313743"/>
              <a:ext cx="759720" cy="11246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itle 19">
            <a:extLst>
              <a:ext uri="{FF2B5EF4-FFF2-40B4-BE49-F238E27FC236}">
                <a16:creationId xmlns:a16="http://schemas.microsoft.com/office/drawing/2014/main" id="{601204A3-AD6C-24A5-EBF3-50CB0243DD33}"/>
              </a:ext>
            </a:extLst>
          </p:cNvPr>
          <p:cNvSpPr>
            <a:spLocks noGrp="1"/>
          </p:cNvSpPr>
          <p:nvPr>
            <p:ph type="title"/>
          </p:nvPr>
        </p:nvSpPr>
        <p:spPr>
          <a:xfrm>
            <a:off x="1328737" y="786810"/>
            <a:ext cx="6132767" cy="1395208"/>
          </a:xfrm>
        </p:spPr>
        <p:txBody>
          <a:bodyPr anchor="t"/>
          <a:lstStyle/>
          <a:p>
            <a:r>
              <a:rPr lang="en-US" dirty="0"/>
              <a:t>Immediate Family member</a:t>
            </a:r>
          </a:p>
        </p:txBody>
      </p:sp>
      <p:sp>
        <p:nvSpPr>
          <p:cNvPr id="11" name="Text Placeholder 10">
            <a:extLst>
              <a:ext uri="{FF2B5EF4-FFF2-40B4-BE49-F238E27FC236}">
                <a16:creationId xmlns:a16="http://schemas.microsoft.com/office/drawing/2014/main" id="{FD92B9F0-8C8A-48EA-6D09-3D3D541241C3}"/>
              </a:ext>
            </a:extLst>
          </p:cNvPr>
          <p:cNvSpPr>
            <a:spLocks noGrp="1"/>
          </p:cNvSpPr>
          <p:nvPr>
            <p:ph type="body" sz="quarter" idx="11"/>
          </p:nvPr>
        </p:nvSpPr>
        <p:spPr>
          <a:xfrm>
            <a:off x="1319043" y="2108491"/>
            <a:ext cx="6024731" cy="3832505"/>
          </a:xfrm>
        </p:spPr>
        <p:txBody>
          <a:bodyPr>
            <a:noAutofit/>
          </a:bodyPr>
          <a:lstStyle/>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2800" dirty="0">
                <a:solidFill>
                  <a:srgbClr val="000000"/>
                </a:solidFill>
                <a:latin typeface="Roboto" panose="02000000000000000000" pitchFamily="2" charset="0"/>
                <a:ea typeface="Roboto" panose="02000000000000000000" pitchFamily="2" charset="0"/>
                <a:cs typeface="+mn-cs"/>
              </a:rPr>
              <a:t>Spouse, and parents thereof; </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2800" dirty="0">
                <a:solidFill>
                  <a:srgbClr val="000000"/>
                </a:solidFill>
                <a:latin typeface="Roboto" panose="02000000000000000000" pitchFamily="2" charset="0"/>
                <a:ea typeface="Roboto" panose="02000000000000000000" pitchFamily="2" charset="0"/>
                <a:cs typeface="+mn-cs"/>
              </a:rPr>
              <a:t>Children, including adopted children and stepchildren, and spouses thereof; </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2800" dirty="0">
                <a:solidFill>
                  <a:srgbClr val="000000"/>
                </a:solidFill>
                <a:latin typeface="Roboto" panose="02000000000000000000" pitchFamily="2" charset="0"/>
                <a:ea typeface="Roboto" panose="02000000000000000000" pitchFamily="2" charset="0"/>
                <a:cs typeface="+mn-cs"/>
              </a:rPr>
              <a:t>Parents, including stepparents, and spouses thereof;</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2800" dirty="0">
                <a:solidFill>
                  <a:srgbClr val="000000"/>
                </a:solidFill>
                <a:latin typeface="Roboto" panose="02000000000000000000" pitchFamily="2" charset="0"/>
                <a:ea typeface="Roboto" panose="02000000000000000000" pitchFamily="2" charset="0"/>
                <a:cs typeface="+mn-cs"/>
              </a:rPr>
              <a:t>Siblings of parents, and spouses thereof;</a:t>
            </a:r>
          </a:p>
        </p:txBody>
      </p:sp>
      <p:sp>
        <p:nvSpPr>
          <p:cNvPr id="3" name="Footer Placeholder 4">
            <a:extLst>
              <a:ext uri="{FF2B5EF4-FFF2-40B4-BE49-F238E27FC236}">
                <a16:creationId xmlns:a16="http://schemas.microsoft.com/office/drawing/2014/main" id="{9B36DAC5-5938-C819-293B-A3198713EAF6}"/>
              </a:ext>
            </a:extLst>
          </p:cNvPr>
          <p:cNvSpPr txBox="1">
            <a:spLocks/>
          </p:cNvSpPr>
          <p:nvPr/>
        </p:nvSpPr>
        <p:spPr>
          <a:xfrm rot="16200000">
            <a:off x="-1040916" y="4458482"/>
            <a:ext cx="2918804" cy="283464"/>
          </a:xfrm>
          <a:prstGeom prst="rect">
            <a:avLst/>
          </a:prstGeom>
        </p:spPr>
        <p:txBody>
          <a:bodyPr vert="horz" lIns="91440" tIns="45720" rIns="91440" bIns="45720" rtlCol="0" anchor="ctr"/>
          <a:lstStyle>
            <a:defPPr>
              <a:defRPr lang="en-US"/>
            </a:defPPr>
            <a:lvl1pPr marL="0" algn="l" defTabSz="914400" rtl="0" eaLnBrk="1" latinLnBrk="0" hangingPunct="1">
              <a:defRPr sz="1600" b="1" kern="1200" cap="all"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RV Association</a:t>
            </a:r>
          </a:p>
        </p:txBody>
      </p:sp>
      <p:pic>
        <p:nvPicPr>
          <p:cNvPr id="6" name="Picture Placeholder 4">
            <a:extLst>
              <a:ext uri="{FF2B5EF4-FFF2-40B4-BE49-F238E27FC236}">
                <a16:creationId xmlns:a16="http://schemas.microsoft.com/office/drawing/2014/main" id="{727F9F88-48B4-CA34-C0B5-4AA997F23A06}"/>
              </a:ext>
            </a:extLst>
          </p:cNvPr>
          <p:cNvPicPr>
            <a:picLocks noGrp="1" noChangeAspect="1"/>
          </p:cNvPicPr>
          <p:nvPr>
            <p:ph type="pic" sz="quarter" idx="10"/>
          </p:nvPr>
        </p:nvPicPr>
        <p:blipFill>
          <a:blip r:embed="rId3"/>
          <a:srcRect l="37511" r="21215"/>
          <a:stretch/>
        </p:blipFill>
        <p:spPr>
          <a:xfrm>
            <a:off x="7946136" y="0"/>
            <a:ext cx="4245864" cy="6858000"/>
          </a:xfrm>
        </p:spPr>
      </p:pic>
    </p:spTree>
    <p:extLst>
      <p:ext uri="{BB962C8B-B14F-4D97-AF65-F5344CB8AC3E}">
        <p14:creationId xmlns:p14="http://schemas.microsoft.com/office/powerpoint/2010/main" val="4016780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53AEE-3843-DEE5-F03B-EDD89C9657CC}"/>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882F5248-8BFC-6B02-F36B-15DE900C56FE}"/>
              </a:ext>
            </a:extLst>
          </p:cNvPr>
          <p:cNvGrpSpPr/>
          <p:nvPr/>
        </p:nvGrpSpPr>
        <p:grpSpPr>
          <a:xfrm>
            <a:off x="276754" y="5313743"/>
            <a:ext cx="11205093" cy="1464129"/>
            <a:chOff x="276754" y="5313743"/>
            <a:chExt cx="11205093" cy="1464129"/>
          </a:xfrm>
        </p:grpSpPr>
        <p:sp>
          <p:nvSpPr>
            <p:cNvPr id="4" name="Rectangle 3">
              <a:extLst>
                <a:ext uri="{FF2B5EF4-FFF2-40B4-BE49-F238E27FC236}">
                  <a16:creationId xmlns:a16="http://schemas.microsoft.com/office/drawing/2014/main" id="{264A2C27-AC86-2933-0C7B-C56645C56C9A}"/>
                </a:ext>
              </a:extLst>
            </p:cNvPr>
            <p:cNvSpPr/>
            <p:nvPr/>
          </p:nvSpPr>
          <p:spPr>
            <a:xfrm>
              <a:off x="276754" y="5967167"/>
              <a:ext cx="11205093" cy="810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8564DB1-4697-92BA-A4CB-6B167C7F3A69}"/>
                </a:ext>
              </a:extLst>
            </p:cNvPr>
            <p:cNvSpPr/>
            <p:nvPr/>
          </p:nvSpPr>
          <p:spPr>
            <a:xfrm>
              <a:off x="710153" y="5313743"/>
              <a:ext cx="759720" cy="11246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itle 19">
            <a:extLst>
              <a:ext uri="{FF2B5EF4-FFF2-40B4-BE49-F238E27FC236}">
                <a16:creationId xmlns:a16="http://schemas.microsoft.com/office/drawing/2014/main" id="{1347039D-52BF-DC78-1781-0C469566E85F}"/>
              </a:ext>
            </a:extLst>
          </p:cNvPr>
          <p:cNvSpPr>
            <a:spLocks noGrp="1"/>
          </p:cNvSpPr>
          <p:nvPr>
            <p:ph type="title"/>
          </p:nvPr>
        </p:nvSpPr>
        <p:spPr>
          <a:xfrm>
            <a:off x="1328737" y="786810"/>
            <a:ext cx="6132767" cy="1395208"/>
          </a:xfrm>
        </p:spPr>
        <p:txBody>
          <a:bodyPr anchor="t"/>
          <a:lstStyle/>
          <a:p>
            <a:r>
              <a:rPr lang="en-US" dirty="0"/>
              <a:t>Immediate Family member</a:t>
            </a:r>
          </a:p>
        </p:txBody>
      </p:sp>
      <p:sp>
        <p:nvSpPr>
          <p:cNvPr id="11" name="Text Placeholder 10">
            <a:extLst>
              <a:ext uri="{FF2B5EF4-FFF2-40B4-BE49-F238E27FC236}">
                <a16:creationId xmlns:a16="http://schemas.microsoft.com/office/drawing/2014/main" id="{4006557C-B503-7F42-840A-428E8F2830E3}"/>
              </a:ext>
            </a:extLst>
          </p:cNvPr>
          <p:cNvSpPr>
            <a:spLocks noGrp="1"/>
          </p:cNvSpPr>
          <p:nvPr>
            <p:ph type="body" sz="quarter" idx="11"/>
          </p:nvPr>
        </p:nvSpPr>
        <p:spPr>
          <a:xfrm>
            <a:off x="1319043" y="2108491"/>
            <a:ext cx="6024731" cy="3832505"/>
          </a:xfrm>
        </p:spPr>
        <p:txBody>
          <a:bodyPr>
            <a:noAutofit/>
          </a:bodyPr>
          <a:lstStyle/>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2800" dirty="0">
                <a:solidFill>
                  <a:srgbClr val="000000"/>
                </a:solidFill>
                <a:latin typeface="Roboto" panose="02000000000000000000" pitchFamily="2" charset="0"/>
                <a:ea typeface="Roboto" panose="02000000000000000000" pitchFamily="2" charset="0"/>
                <a:cs typeface="+mn-cs"/>
              </a:rPr>
              <a:t>Grandparents and grandchildren, and spouses thereof; </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2800" dirty="0">
                <a:solidFill>
                  <a:srgbClr val="000000"/>
                </a:solidFill>
                <a:latin typeface="Roboto" panose="02000000000000000000" pitchFamily="2" charset="0"/>
                <a:ea typeface="Roboto" panose="02000000000000000000" pitchFamily="2" charset="0"/>
                <a:cs typeface="+mn-cs"/>
              </a:rPr>
              <a:t>Niblings, and spouses thereof; and </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2800" dirty="0">
                <a:solidFill>
                  <a:srgbClr val="000000"/>
                </a:solidFill>
                <a:latin typeface="Roboto" panose="02000000000000000000" pitchFamily="2" charset="0"/>
                <a:ea typeface="Roboto" panose="02000000000000000000" pitchFamily="2" charset="0"/>
                <a:cs typeface="+mn-cs"/>
              </a:rPr>
              <a:t>Domestic Partner and parents thereof,</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2800" dirty="0">
                <a:solidFill>
                  <a:srgbClr val="000000"/>
                </a:solidFill>
                <a:latin typeface="Roboto" panose="02000000000000000000" pitchFamily="2" charset="0"/>
                <a:ea typeface="Roboto" panose="02000000000000000000" pitchFamily="2" charset="0"/>
                <a:cs typeface="+mn-cs"/>
              </a:rPr>
              <a:t>Legal guardians or wards.</a:t>
            </a:r>
            <a:endParaRPr kumimoji="0" lang="en-US" sz="2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3" name="Footer Placeholder 4">
            <a:extLst>
              <a:ext uri="{FF2B5EF4-FFF2-40B4-BE49-F238E27FC236}">
                <a16:creationId xmlns:a16="http://schemas.microsoft.com/office/drawing/2014/main" id="{4987FA05-A634-33DB-06E2-60748C99D1D0}"/>
              </a:ext>
            </a:extLst>
          </p:cNvPr>
          <p:cNvSpPr txBox="1">
            <a:spLocks/>
          </p:cNvSpPr>
          <p:nvPr/>
        </p:nvSpPr>
        <p:spPr>
          <a:xfrm rot="16200000">
            <a:off x="-1040916" y="4458482"/>
            <a:ext cx="2918804" cy="283464"/>
          </a:xfrm>
          <a:prstGeom prst="rect">
            <a:avLst/>
          </a:prstGeom>
        </p:spPr>
        <p:txBody>
          <a:bodyPr vert="horz" lIns="91440" tIns="45720" rIns="91440" bIns="45720" rtlCol="0" anchor="ctr"/>
          <a:lstStyle>
            <a:defPPr>
              <a:defRPr lang="en-US"/>
            </a:defPPr>
            <a:lvl1pPr marL="0" algn="l" defTabSz="914400" rtl="0" eaLnBrk="1" latinLnBrk="0" hangingPunct="1">
              <a:defRPr sz="1600" b="1" kern="1200" cap="all"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RV Association</a:t>
            </a:r>
          </a:p>
        </p:txBody>
      </p:sp>
      <p:pic>
        <p:nvPicPr>
          <p:cNvPr id="6" name="Picture Placeholder 4">
            <a:extLst>
              <a:ext uri="{FF2B5EF4-FFF2-40B4-BE49-F238E27FC236}">
                <a16:creationId xmlns:a16="http://schemas.microsoft.com/office/drawing/2014/main" id="{E3ED695D-6140-8301-6E68-B6140A978F7E}"/>
              </a:ext>
            </a:extLst>
          </p:cNvPr>
          <p:cNvPicPr>
            <a:picLocks noGrp="1" noChangeAspect="1"/>
          </p:cNvPicPr>
          <p:nvPr>
            <p:ph type="pic" sz="quarter" idx="10"/>
          </p:nvPr>
        </p:nvPicPr>
        <p:blipFill>
          <a:blip r:embed="rId3"/>
          <a:srcRect l="37511" r="21215"/>
          <a:stretch/>
        </p:blipFill>
        <p:spPr>
          <a:xfrm>
            <a:off x="7946136" y="0"/>
            <a:ext cx="4245864" cy="6858000"/>
          </a:xfrm>
        </p:spPr>
      </p:pic>
    </p:spTree>
    <p:extLst>
      <p:ext uri="{BB962C8B-B14F-4D97-AF65-F5344CB8AC3E}">
        <p14:creationId xmlns:p14="http://schemas.microsoft.com/office/powerpoint/2010/main" val="140511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70381DD-5098-D779-210E-777023646E83}"/>
              </a:ext>
            </a:extLst>
          </p:cNvPr>
          <p:cNvGrpSpPr/>
          <p:nvPr/>
        </p:nvGrpSpPr>
        <p:grpSpPr>
          <a:xfrm>
            <a:off x="276754" y="5313743"/>
            <a:ext cx="11205093" cy="1464129"/>
            <a:chOff x="276754" y="5313743"/>
            <a:chExt cx="11205093" cy="1464129"/>
          </a:xfrm>
        </p:grpSpPr>
        <p:sp>
          <p:nvSpPr>
            <p:cNvPr id="6" name="Rectangle 5">
              <a:extLst>
                <a:ext uri="{FF2B5EF4-FFF2-40B4-BE49-F238E27FC236}">
                  <a16:creationId xmlns:a16="http://schemas.microsoft.com/office/drawing/2014/main" id="{FC997F7E-8814-C905-9EBC-D91D872FF763}"/>
                </a:ext>
              </a:extLst>
            </p:cNvPr>
            <p:cNvSpPr/>
            <p:nvPr/>
          </p:nvSpPr>
          <p:spPr>
            <a:xfrm>
              <a:off x="276754" y="5967167"/>
              <a:ext cx="11205093" cy="810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8737604-AE28-02C4-8088-6C72E2F9C25D}"/>
                </a:ext>
              </a:extLst>
            </p:cNvPr>
            <p:cNvSpPr/>
            <p:nvPr/>
          </p:nvSpPr>
          <p:spPr>
            <a:xfrm>
              <a:off x="710153" y="5313743"/>
              <a:ext cx="759720" cy="11246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D67182A4-D17D-4F6A-B389-045E096E89AD}"/>
              </a:ext>
            </a:extLst>
          </p:cNvPr>
          <p:cNvSpPr>
            <a:spLocks noGrp="1"/>
          </p:cNvSpPr>
          <p:nvPr>
            <p:ph type="title"/>
          </p:nvPr>
        </p:nvSpPr>
        <p:spPr>
          <a:xfrm>
            <a:off x="838200" y="109214"/>
            <a:ext cx="10515600" cy="1325563"/>
          </a:xfrm>
        </p:spPr>
        <p:txBody>
          <a:bodyPr/>
          <a:lstStyle/>
          <a:p>
            <a:r>
              <a:rPr lang="en-US" dirty="0"/>
              <a:t>General exclusions</a:t>
            </a:r>
          </a:p>
        </p:txBody>
      </p:sp>
      <p:sp>
        <p:nvSpPr>
          <p:cNvPr id="17" name="Content Placeholder 16">
            <a:extLst>
              <a:ext uri="{FF2B5EF4-FFF2-40B4-BE49-F238E27FC236}">
                <a16:creationId xmlns:a16="http://schemas.microsoft.com/office/drawing/2014/main" id="{ECAD5706-E9F8-6746-8560-1CC21AA84A8A}"/>
              </a:ext>
            </a:extLst>
          </p:cNvPr>
          <p:cNvSpPr>
            <a:spLocks noGrp="1"/>
          </p:cNvSpPr>
          <p:nvPr>
            <p:ph sz="half" idx="2"/>
          </p:nvPr>
        </p:nvSpPr>
        <p:spPr>
          <a:xfrm>
            <a:off x="958479" y="1251284"/>
            <a:ext cx="10704132" cy="5497502"/>
          </a:xfrm>
        </p:spPr>
        <p:txBody>
          <a:bodyPr numCol="2" spcCol="182880">
            <a:normAutofit/>
          </a:bodyPr>
          <a:lstStyle/>
          <a:p>
            <a:pPr lvl="0">
              <a:lnSpc>
                <a:spcPct val="120000"/>
              </a:lnSpc>
            </a:pPr>
            <a:r>
              <a:rPr lang="en-US" sz="1800" dirty="0">
                <a:latin typeface="Roboto" panose="02000000000000000000" pitchFamily="2" charset="0"/>
                <a:ea typeface="Roboto" panose="02000000000000000000" pitchFamily="2" charset="0"/>
              </a:rPr>
              <a:t>Suicide or attempted suicide; self-destruction or attempted self-destruction; intentional self-injury</a:t>
            </a:r>
          </a:p>
          <a:p>
            <a:pPr lvl="0">
              <a:lnSpc>
                <a:spcPct val="120000"/>
              </a:lnSpc>
            </a:pPr>
            <a:r>
              <a:rPr lang="en-US" sz="1800" dirty="0">
                <a:latin typeface="Roboto" panose="02000000000000000000" pitchFamily="2" charset="0"/>
                <a:ea typeface="Roboto" panose="02000000000000000000" pitchFamily="2" charset="0"/>
              </a:rPr>
              <a:t>War or invasion</a:t>
            </a:r>
          </a:p>
          <a:p>
            <a:pPr lvl="0">
              <a:lnSpc>
                <a:spcPct val="120000"/>
              </a:lnSpc>
            </a:pPr>
            <a:r>
              <a:rPr lang="en-US" sz="1800" dirty="0">
                <a:latin typeface="Roboto" panose="02000000000000000000" pitchFamily="2" charset="0"/>
                <a:ea typeface="Roboto" panose="02000000000000000000" pitchFamily="2" charset="0"/>
              </a:rPr>
              <a:t>Full-time active duty in the armed forces; National Guard; military; naval; or air service; or organized reserve corps of any country or international organization</a:t>
            </a:r>
          </a:p>
          <a:p>
            <a:pPr lvl="0">
              <a:lnSpc>
                <a:spcPct val="120000"/>
              </a:lnSpc>
            </a:pPr>
            <a:r>
              <a:rPr lang="en-US" sz="1800" dirty="0">
                <a:latin typeface="Roboto" panose="02000000000000000000" pitchFamily="2" charset="0"/>
                <a:ea typeface="Roboto" panose="02000000000000000000" pitchFamily="2" charset="0"/>
              </a:rPr>
              <a:t>Sickness, disease, bodily or mental infirmity, bacterial or viral infection, unless otherwise covered by this policy.</a:t>
            </a:r>
          </a:p>
          <a:p>
            <a:pPr lvl="0">
              <a:lnSpc>
                <a:spcPct val="120000"/>
              </a:lnSpc>
            </a:pPr>
            <a:r>
              <a:rPr lang="en-US" sz="1800" dirty="0">
                <a:latin typeface="Roboto" panose="02000000000000000000" pitchFamily="2" charset="0"/>
                <a:ea typeface="Roboto" panose="02000000000000000000" pitchFamily="2" charset="0"/>
              </a:rPr>
              <a:t>Voluntary ingestion of any narcotic or drug, poison gas or fumes, unless prescribed by a physician and taken in accordance with the prescribed dosage.</a:t>
            </a:r>
          </a:p>
          <a:p>
            <a:pPr>
              <a:lnSpc>
                <a:spcPct val="100000"/>
              </a:lnSpc>
            </a:pPr>
            <a:r>
              <a:rPr lang="en-US" sz="1800" dirty="0">
                <a:latin typeface="Roboto" panose="02000000000000000000" pitchFamily="2" charset="0"/>
                <a:ea typeface="Roboto" panose="02000000000000000000" pitchFamily="2" charset="0"/>
              </a:rPr>
              <a:t>Being intoxicated or under the influence of legal recreational marijuana</a:t>
            </a:r>
          </a:p>
          <a:p>
            <a:pPr>
              <a:lnSpc>
                <a:spcPct val="100000"/>
              </a:lnSpc>
            </a:pPr>
            <a:r>
              <a:rPr lang="en-US" sz="1800" dirty="0">
                <a:latin typeface="Roboto" panose="02000000000000000000" pitchFamily="2" charset="0"/>
                <a:ea typeface="Roboto" panose="02000000000000000000" pitchFamily="2" charset="0"/>
              </a:rPr>
              <a:t>Violation or attempted violation of any duly-enacted law or regulation, or other illegal activity</a:t>
            </a:r>
          </a:p>
          <a:p>
            <a:pPr>
              <a:lnSpc>
                <a:spcPct val="100000"/>
              </a:lnSpc>
            </a:pPr>
            <a:r>
              <a:rPr lang="en-US" sz="1800" dirty="0">
                <a:latin typeface="Roboto" panose="02000000000000000000" pitchFamily="2" charset="0"/>
                <a:ea typeface="Roboto" panose="02000000000000000000" pitchFamily="2" charset="0"/>
              </a:rPr>
              <a:t>Any occurrence while the Insured is incarcerated </a:t>
            </a:r>
          </a:p>
          <a:p>
            <a:pPr>
              <a:lnSpc>
                <a:spcPct val="100000"/>
              </a:lnSpc>
            </a:pPr>
            <a:r>
              <a:rPr lang="en-US" sz="1800" dirty="0">
                <a:latin typeface="Roboto" panose="02000000000000000000" pitchFamily="2" charset="0"/>
                <a:ea typeface="Roboto" panose="02000000000000000000" pitchFamily="2" charset="0"/>
              </a:rPr>
              <a:t>Travel restrictions, trade restrictions, economic sanctions, or embargo imposed by the U.S. Government</a:t>
            </a:r>
          </a:p>
          <a:p>
            <a:pPr>
              <a:lnSpc>
                <a:spcPct val="100000"/>
              </a:lnSpc>
            </a:pPr>
            <a:r>
              <a:rPr lang="en-US" sz="1800" dirty="0">
                <a:latin typeface="Roboto" panose="02000000000000000000" pitchFamily="2" charset="0"/>
                <a:ea typeface="Roboto" panose="02000000000000000000" pitchFamily="2" charset="0"/>
              </a:rPr>
              <a:t>Loss related to an epidemic or pandemic</a:t>
            </a:r>
          </a:p>
          <a:p>
            <a:pPr lvl="0">
              <a:lnSpc>
                <a:spcPct val="120000"/>
              </a:lnSpc>
            </a:pPr>
            <a:endParaRPr lang="en-US" sz="1800" dirty="0">
              <a:latin typeface="Roboto" panose="02000000000000000000" pitchFamily="2" charset="0"/>
              <a:ea typeface="Roboto" panose="02000000000000000000" pitchFamily="2" charset="0"/>
            </a:endParaRPr>
          </a:p>
        </p:txBody>
      </p:sp>
      <p:pic>
        <p:nvPicPr>
          <p:cNvPr id="49" name="Graphic 48" descr="Add">
            <a:extLst>
              <a:ext uri="{FF2B5EF4-FFF2-40B4-BE49-F238E27FC236}">
                <a16:creationId xmlns:a16="http://schemas.microsoft.com/office/drawing/2014/main" id="{3F34C7F2-79E3-9A4F-8CF6-041586EECA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54689" y="2791500"/>
            <a:ext cx="322500" cy="322500"/>
          </a:xfrm>
          <a:prstGeom prst="rect">
            <a:avLst/>
          </a:prstGeom>
        </p:spPr>
      </p:pic>
      <p:sp>
        <p:nvSpPr>
          <p:cNvPr id="5" name="Footer Placeholder 4">
            <a:extLst>
              <a:ext uri="{FF2B5EF4-FFF2-40B4-BE49-F238E27FC236}">
                <a16:creationId xmlns:a16="http://schemas.microsoft.com/office/drawing/2014/main" id="{39562B00-8217-94C1-F624-EE390D7400D0}"/>
              </a:ext>
            </a:extLst>
          </p:cNvPr>
          <p:cNvSpPr txBox="1">
            <a:spLocks/>
          </p:cNvSpPr>
          <p:nvPr/>
        </p:nvSpPr>
        <p:spPr>
          <a:xfrm rot="16200000">
            <a:off x="-1040916" y="4458482"/>
            <a:ext cx="2918804" cy="283464"/>
          </a:xfrm>
          <a:prstGeom prst="rect">
            <a:avLst/>
          </a:prstGeom>
        </p:spPr>
        <p:txBody>
          <a:bodyPr vert="horz" lIns="91440" tIns="45720" rIns="91440" bIns="45720" rtlCol="0" anchor="ctr"/>
          <a:lstStyle>
            <a:defPPr>
              <a:defRPr lang="en-US"/>
            </a:defPPr>
            <a:lvl1pPr marL="0" algn="l" defTabSz="914400" rtl="0" eaLnBrk="1" latinLnBrk="0" hangingPunct="1">
              <a:defRPr sz="1600" b="1" kern="1200" cap="all"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RV Association</a:t>
            </a:r>
          </a:p>
        </p:txBody>
      </p:sp>
      <p:sp>
        <p:nvSpPr>
          <p:cNvPr id="18" name="Content Placeholder 16">
            <a:extLst>
              <a:ext uri="{FF2B5EF4-FFF2-40B4-BE49-F238E27FC236}">
                <a16:creationId xmlns:a16="http://schemas.microsoft.com/office/drawing/2014/main" id="{8AC8A53B-CB7D-D4B3-8729-F3570B888D57}"/>
              </a:ext>
            </a:extLst>
          </p:cNvPr>
          <p:cNvSpPr txBox="1">
            <a:spLocks/>
          </p:cNvSpPr>
          <p:nvPr/>
        </p:nvSpPr>
        <p:spPr>
          <a:xfrm>
            <a:off x="7015939" y="2280444"/>
            <a:ext cx="4242611" cy="38250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sz="1400" dirty="0">
              <a:latin typeface="Roboto" panose="02000000000000000000" pitchFamily="2" charset="0"/>
              <a:ea typeface="Roboto" panose="02000000000000000000" pitchFamily="2" charset="0"/>
            </a:endParaRPr>
          </a:p>
        </p:txBody>
      </p:sp>
      <p:pic>
        <p:nvPicPr>
          <p:cNvPr id="19" name="Picture 18" descr="A qr code on a white background&#10;&#10;AI-generated content may be incorrect.">
            <a:extLst>
              <a:ext uri="{FF2B5EF4-FFF2-40B4-BE49-F238E27FC236}">
                <a16:creationId xmlns:a16="http://schemas.microsoft.com/office/drawing/2014/main" id="{8F16EBB2-3431-75FE-D060-2B057D0CFDA3}"/>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356777" y="4883793"/>
            <a:ext cx="1063023" cy="1078858"/>
          </a:xfrm>
          <a:prstGeom prst="rect">
            <a:avLst/>
          </a:prstGeom>
        </p:spPr>
      </p:pic>
      <p:sp>
        <p:nvSpPr>
          <p:cNvPr id="20" name="TextBox 19">
            <a:extLst>
              <a:ext uri="{FF2B5EF4-FFF2-40B4-BE49-F238E27FC236}">
                <a16:creationId xmlns:a16="http://schemas.microsoft.com/office/drawing/2014/main" id="{D2C07AD2-1340-B69E-3CE3-9AE0D62D4E86}"/>
              </a:ext>
            </a:extLst>
          </p:cNvPr>
          <p:cNvSpPr txBox="1"/>
          <p:nvPr/>
        </p:nvSpPr>
        <p:spPr>
          <a:xfrm>
            <a:off x="6603344" y="5088650"/>
            <a:ext cx="2964856" cy="1200329"/>
          </a:xfrm>
          <a:prstGeom prst="rect">
            <a:avLst/>
          </a:prstGeom>
          <a:noFill/>
        </p:spPr>
        <p:txBody>
          <a:bodyPr wrap="square" rtlCol="0">
            <a:spAutoFit/>
          </a:bodyPr>
          <a:lstStyle/>
          <a:p>
            <a:pPr algn="r"/>
            <a:r>
              <a:rPr lang="en-US" dirty="0">
                <a:latin typeface="Roboto" panose="02000000000000000000" pitchFamily="2" charset="0"/>
                <a:ea typeface="Roboto" panose="02000000000000000000" pitchFamily="2" charset="0"/>
              </a:rPr>
              <a:t>Refer to the full description of coverage for detailed terms and conditions.</a:t>
            </a:r>
          </a:p>
          <a:p>
            <a:endParaRPr lang="en-US" dirty="0"/>
          </a:p>
        </p:txBody>
      </p:sp>
      <p:cxnSp>
        <p:nvCxnSpPr>
          <p:cNvPr id="22" name="Straight Arrow Connector 21">
            <a:extLst>
              <a:ext uri="{FF2B5EF4-FFF2-40B4-BE49-F238E27FC236}">
                <a16:creationId xmlns:a16="http://schemas.microsoft.com/office/drawing/2014/main" id="{B1D944FA-6A30-6F9B-C0D6-2E9960C63DFD}"/>
              </a:ext>
            </a:extLst>
          </p:cNvPr>
          <p:cNvCxnSpPr>
            <a:cxnSpLocks/>
          </p:cNvCxnSpPr>
          <p:nvPr/>
        </p:nvCxnSpPr>
        <p:spPr>
          <a:xfrm>
            <a:off x="9648825" y="5423222"/>
            <a:ext cx="457200" cy="0"/>
          </a:xfrm>
          <a:prstGeom prst="straightConnector1">
            <a:avLst/>
          </a:prstGeom>
          <a:ln w="254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310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11003-1E82-EF3F-5914-AC5F4670A8D2}"/>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2BF7135E-F566-CB4F-FA02-065AD03080E5}"/>
              </a:ext>
            </a:extLst>
          </p:cNvPr>
          <p:cNvSpPr>
            <a:spLocks noGrp="1"/>
          </p:cNvSpPr>
          <p:nvPr>
            <p:ph type="title"/>
          </p:nvPr>
        </p:nvSpPr>
        <p:spPr>
          <a:xfrm>
            <a:off x="1328737" y="786810"/>
            <a:ext cx="9467600" cy="1395208"/>
          </a:xfrm>
        </p:spPr>
        <p:txBody>
          <a:bodyPr anchor="t"/>
          <a:lstStyle/>
          <a:p>
            <a:r>
              <a:rPr lang="en-US" dirty="0"/>
              <a:t>GLOBAL TRAVEL INSURANCE</a:t>
            </a:r>
          </a:p>
        </p:txBody>
      </p:sp>
      <p:sp>
        <p:nvSpPr>
          <p:cNvPr id="11" name="Text Placeholder 10">
            <a:extLst>
              <a:ext uri="{FF2B5EF4-FFF2-40B4-BE49-F238E27FC236}">
                <a16:creationId xmlns:a16="http://schemas.microsoft.com/office/drawing/2014/main" id="{F7ED961B-A7CC-3EA4-9583-FF789EFDA805}"/>
              </a:ext>
            </a:extLst>
          </p:cNvPr>
          <p:cNvSpPr>
            <a:spLocks noGrp="1"/>
          </p:cNvSpPr>
          <p:nvPr>
            <p:ph type="body" sz="quarter" idx="11"/>
          </p:nvPr>
        </p:nvSpPr>
        <p:spPr>
          <a:xfrm>
            <a:off x="1319043" y="2065229"/>
            <a:ext cx="10151062" cy="3512121"/>
          </a:xfrm>
        </p:spPr>
        <p:txBody>
          <a:bodyPr>
            <a:noAutofit/>
          </a:bodyPr>
          <a:lstStyle/>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Enhanced travel insurance </a:t>
            </a:r>
            <a:r>
              <a:rPr lang="en-US" sz="2800" dirty="0">
                <a:solidFill>
                  <a:srgbClr val="000000"/>
                </a:solidFill>
                <a:latin typeface="Roboto" panose="02000000000000000000" pitchFamily="2" charset="0"/>
                <a:ea typeface="Roboto" panose="02000000000000000000" pitchFamily="2" charset="0"/>
                <a:cs typeface="+mn-cs"/>
              </a:rPr>
              <a:t>options for single trips or annual coverage, including:</a:t>
            </a:r>
          </a:p>
          <a:p>
            <a:pPr lvl="1">
              <a:lnSpc>
                <a:spcPct val="110000"/>
              </a:lnSpc>
              <a:spcBef>
                <a:spcPts val="1000"/>
              </a:spcBef>
              <a:defRPr/>
            </a:pPr>
            <a:r>
              <a:rPr kumimoji="0" lang="en-US" sz="2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Emergency travel medical expenses </a:t>
            </a:r>
          </a:p>
          <a:p>
            <a:pPr lvl="1">
              <a:lnSpc>
                <a:spcPct val="110000"/>
              </a:lnSpc>
              <a:spcBef>
                <a:spcPts val="1000"/>
              </a:spcBef>
              <a:defRPr/>
            </a:pPr>
            <a:r>
              <a:rPr lang="en-US" sz="2000" dirty="0">
                <a:solidFill>
                  <a:srgbClr val="000000"/>
                </a:solidFill>
                <a:latin typeface="Roboto" panose="02000000000000000000" pitchFamily="2" charset="0"/>
                <a:ea typeface="Roboto" panose="02000000000000000000" pitchFamily="2" charset="0"/>
                <a:cs typeface="+mn-cs"/>
              </a:rPr>
              <a:t>Trip cancellation</a:t>
            </a:r>
          </a:p>
          <a:p>
            <a:pPr lvl="1">
              <a:lnSpc>
                <a:spcPct val="110000"/>
              </a:lnSpc>
              <a:spcBef>
                <a:spcPts val="1000"/>
              </a:spcBef>
              <a:defRPr/>
            </a:pPr>
            <a:r>
              <a:rPr kumimoji="0" lang="en-US" sz="2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Trip delay</a:t>
            </a:r>
          </a:p>
          <a:p>
            <a:pPr lvl="1">
              <a:lnSpc>
                <a:spcPct val="110000"/>
              </a:lnSpc>
              <a:spcBef>
                <a:spcPts val="1000"/>
              </a:spcBef>
              <a:defRPr/>
            </a:pPr>
            <a:r>
              <a:rPr lang="en-US" sz="2000" dirty="0">
                <a:solidFill>
                  <a:srgbClr val="000000"/>
                </a:solidFill>
                <a:latin typeface="Roboto" panose="02000000000000000000" pitchFamily="2" charset="0"/>
                <a:ea typeface="Roboto" panose="02000000000000000000" pitchFamily="2" charset="0"/>
                <a:cs typeface="+mn-cs"/>
              </a:rPr>
              <a:t>Baggage insurance</a:t>
            </a:r>
          </a:p>
          <a:p>
            <a:pPr lvl="1">
              <a:lnSpc>
                <a:spcPct val="110000"/>
              </a:lnSpc>
              <a:spcBef>
                <a:spcPts val="1000"/>
              </a:spcBef>
              <a:defRPr/>
            </a:pPr>
            <a:r>
              <a:rPr kumimoji="0" lang="en-US" sz="2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Missed </a:t>
            </a:r>
            <a:r>
              <a:rPr lang="en-US" sz="2000" dirty="0">
                <a:solidFill>
                  <a:srgbClr val="000000"/>
                </a:solidFill>
                <a:latin typeface="Roboto" panose="02000000000000000000" pitchFamily="2" charset="0"/>
                <a:ea typeface="Roboto" panose="02000000000000000000" pitchFamily="2" charset="0"/>
                <a:cs typeface="+mn-cs"/>
              </a:rPr>
              <a:t>connection</a:t>
            </a:r>
          </a:p>
          <a:p>
            <a:pPr lvl="1">
              <a:lnSpc>
                <a:spcPct val="110000"/>
              </a:lnSpc>
              <a:spcBef>
                <a:spcPts val="1000"/>
              </a:spcBef>
              <a:defRPr/>
            </a:pPr>
            <a:r>
              <a:rPr kumimoji="0" lang="en-US" sz="2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And more. </a:t>
            </a:r>
          </a:p>
        </p:txBody>
      </p:sp>
      <p:sp>
        <p:nvSpPr>
          <p:cNvPr id="3" name="Footer Placeholder 4">
            <a:extLst>
              <a:ext uri="{FF2B5EF4-FFF2-40B4-BE49-F238E27FC236}">
                <a16:creationId xmlns:a16="http://schemas.microsoft.com/office/drawing/2014/main" id="{8C7674E8-81FF-F10A-76F0-190EDF6549F1}"/>
              </a:ext>
            </a:extLst>
          </p:cNvPr>
          <p:cNvSpPr txBox="1">
            <a:spLocks/>
          </p:cNvSpPr>
          <p:nvPr/>
        </p:nvSpPr>
        <p:spPr>
          <a:xfrm rot="16200000">
            <a:off x="-1040916" y="4458482"/>
            <a:ext cx="2918804" cy="283464"/>
          </a:xfrm>
          <a:prstGeom prst="rect">
            <a:avLst/>
          </a:prstGeom>
        </p:spPr>
        <p:txBody>
          <a:bodyPr vert="horz" lIns="91440" tIns="45720" rIns="91440" bIns="45720" rtlCol="0" anchor="ctr"/>
          <a:lstStyle>
            <a:defPPr>
              <a:defRPr lang="en-US"/>
            </a:defPPr>
            <a:lvl1pPr marL="0" algn="l" defTabSz="914400" rtl="0" eaLnBrk="1" latinLnBrk="0" hangingPunct="1">
              <a:defRPr sz="1600" b="1" kern="1200" cap="all"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RV Association</a:t>
            </a:r>
          </a:p>
        </p:txBody>
      </p:sp>
      <p:sp>
        <p:nvSpPr>
          <p:cNvPr id="2" name="Text Placeholder 14">
            <a:extLst>
              <a:ext uri="{FF2B5EF4-FFF2-40B4-BE49-F238E27FC236}">
                <a16:creationId xmlns:a16="http://schemas.microsoft.com/office/drawing/2014/main" id="{8204EC3A-49ED-15FE-2778-43803D546D26}"/>
              </a:ext>
            </a:extLst>
          </p:cNvPr>
          <p:cNvSpPr txBox="1">
            <a:spLocks/>
          </p:cNvSpPr>
          <p:nvPr/>
        </p:nvSpPr>
        <p:spPr>
          <a:xfrm>
            <a:off x="1319043" y="1484414"/>
            <a:ext cx="5445858" cy="5808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t>Is Also Available for Purchase</a:t>
            </a:r>
          </a:p>
        </p:txBody>
      </p:sp>
      <p:sp>
        <p:nvSpPr>
          <p:cNvPr id="10" name="TextBox 9">
            <a:extLst>
              <a:ext uri="{FF2B5EF4-FFF2-40B4-BE49-F238E27FC236}">
                <a16:creationId xmlns:a16="http://schemas.microsoft.com/office/drawing/2014/main" id="{29ACDB13-678A-D78E-9912-BEA580A00DCD}"/>
              </a:ext>
            </a:extLst>
          </p:cNvPr>
          <p:cNvSpPr txBox="1"/>
          <p:nvPr/>
        </p:nvSpPr>
        <p:spPr>
          <a:xfrm>
            <a:off x="8140249" y="2909979"/>
            <a:ext cx="2313578" cy="461665"/>
          </a:xfrm>
          <a:prstGeom prst="rect">
            <a:avLst/>
          </a:prstGeom>
          <a:noFill/>
        </p:spPr>
        <p:txBody>
          <a:bodyPr wrap="square" rtlCol="0">
            <a:spAutoFit/>
          </a:bodyPr>
          <a:lstStyle/>
          <a:p>
            <a:pPr algn="ctr"/>
            <a:r>
              <a:rPr lang="en-US" sz="2400" b="1" dirty="0">
                <a:solidFill>
                  <a:srgbClr val="E86B1F"/>
                </a:solidFill>
                <a:latin typeface="Roboto" panose="02000000000000000000" pitchFamily="2" charset="0"/>
                <a:ea typeface="Roboto" panose="02000000000000000000" pitchFamily="2" charset="0"/>
              </a:rPr>
              <a:t>Get a Quote</a:t>
            </a:r>
          </a:p>
        </p:txBody>
      </p:sp>
      <p:sp>
        <p:nvSpPr>
          <p:cNvPr id="12" name="TextBox 11">
            <a:extLst>
              <a:ext uri="{FF2B5EF4-FFF2-40B4-BE49-F238E27FC236}">
                <a16:creationId xmlns:a16="http://schemas.microsoft.com/office/drawing/2014/main" id="{449B78C9-5811-9D46-07DB-F7C95C28C077}"/>
              </a:ext>
            </a:extLst>
          </p:cNvPr>
          <p:cNvSpPr txBox="1"/>
          <p:nvPr/>
        </p:nvSpPr>
        <p:spPr>
          <a:xfrm>
            <a:off x="6846749" y="5177468"/>
            <a:ext cx="5181600" cy="369332"/>
          </a:xfrm>
          <a:prstGeom prst="rect">
            <a:avLst/>
          </a:prstGeom>
          <a:noFill/>
        </p:spPr>
        <p:txBody>
          <a:bodyPr wrap="square" rtlCol="0">
            <a:spAutoFit/>
          </a:bodyPr>
          <a:lstStyle/>
          <a:p>
            <a:r>
              <a:rPr lang="en-US" b="0" i="0" u="none" strike="noStrike" dirty="0">
                <a:solidFill>
                  <a:srgbClr val="273144"/>
                </a:solidFill>
                <a:effectLst/>
                <a:latin typeface="bitly display"/>
                <a:hlinkClick r:id="rId3"/>
              </a:rPr>
              <a:t>https://partner.roamright.com/?agencycode=FMCA</a:t>
            </a:r>
            <a:endParaRPr lang="en-US" dirty="0"/>
          </a:p>
        </p:txBody>
      </p:sp>
      <p:pic>
        <p:nvPicPr>
          <p:cNvPr id="15" name="Picture 14">
            <a:extLst>
              <a:ext uri="{FF2B5EF4-FFF2-40B4-BE49-F238E27FC236}">
                <a16:creationId xmlns:a16="http://schemas.microsoft.com/office/drawing/2014/main" id="{3BDADA13-5D21-771B-8D56-1D4D5C4DF5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15988" y="3403885"/>
            <a:ext cx="1562100" cy="1562100"/>
          </a:xfrm>
          <a:prstGeom prst="rect">
            <a:avLst/>
          </a:prstGeom>
        </p:spPr>
      </p:pic>
    </p:spTree>
    <p:extLst>
      <p:ext uri="{BB962C8B-B14F-4D97-AF65-F5344CB8AC3E}">
        <p14:creationId xmlns:p14="http://schemas.microsoft.com/office/powerpoint/2010/main" val="3691733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BF2FA-7E74-4460-C276-00D816BFF50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9A1B2A7-3CEF-AD5E-1B8F-FDE4091DB1F2}"/>
              </a:ext>
            </a:extLst>
          </p:cNvPr>
          <p:cNvGrpSpPr/>
          <p:nvPr/>
        </p:nvGrpSpPr>
        <p:grpSpPr>
          <a:xfrm>
            <a:off x="276754" y="5313743"/>
            <a:ext cx="11205093" cy="1464129"/>
            <a:chOff x="276754" y="5313743"/>
            <a:chExt cx="11205093" cy="1464129"/>
          </a:xfrm>
        </p:grpSpPr>
        <p:sp>
          <p:nvSpPr>
            <p:cNvPr id="4" name="Rectangle 3">
              <a:extLst>
                <a:ext uri="{FF2B5EF4-FFF2-40B4-BE49-F238E27FC236}">
                  <a16:creationId xmlns:a16="http://schemas.microsoft.com/office/drawing/2014/main" id="{4C3767F8-3C65-8B85-C501-ABAA3069D333}"/>
                </a:ext>
              </a:extLst>
            </p:cNvPr>
            <p:cNvSpPr/>
            <p:nvPr/>
          </p:nvSpPr>
          <p:spPr>
            <a:xfrm>
              <a:off x="276754" y="5967167"/>
              <a:ext cx="11205093" cy="810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C63F76C-A03A-C617-69F2-0A40E80B0FA1}"/>
                </a:ext>
              </a:extLst>
            </p:cNvPr>
            <p:cNvSpPr/>
            <p:nvPr/>
          </p:nvSpPr>
          <p:spPr>
            <a:xfrm>
              <a:off x="710153" y="5313743"/>
              <a:ext cx="759720" cy="11246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itle 19">
            <a:extLst>
              <a:ext uri="{FF2B5EF4-FFF2-40B4-BE49-F238E27FC236}">
                <a16:creationId xmlns:a16="http://schemas.microsoft.com/office/drawing/2014/main" id="{E958B8E9-97FB-22D7-C5D0-3975A6E32EF5}"/>
              </a:ext>
            </a:extLst>
          </p:cNvPr>
          <p:cNvSpPr>
            <a:spLocks noGrp="1"/>
          </p:cNvSpPr>
          <p:nvPr>
            <p:ph type="title"/>
          </p:nvPr>
        </p:nvSpPr>
        <p:spPr>
          <a:xfrm>
            <a:off x="1328737" y="786810"/>
            <a:ext cx="6132767" cy="1395208"/>
          </a:xfrm>
        </p:spPr>
        <p:txBody>
          <a:bodyPr anchor="t"/>
          <a:lstStyle/>
          <a:p>
            <a:r>
              <a:rPr lang="en-US" dirty="0"/>
              <a:t>Disclosures</a:t>
            </a:r>
          </a:p>
        </p:txBody>
      </p:sp>
      <p:sp>
        <p:nvSpPr>
          <p:cNvPr id="11" name="Text Placeholder 10">
            <a:extLst>
              <a:ext uri="{FF2B5EF4-FFF2-40B4-BE49-F238E27FC236}">
                <a16:creationId xmlns:a16="http://schemas.microsoft.com/office/drawing/2014/main" id="{A440E83E-FC80-AEA6-67E6-E82859C2CBAA}"/>
              </a:ext>
            </a:extLst>
          </p:cNvPr>
          <p:cNvSpPr>
            <a:spLocks noGrp="1"/>
          </p:cNvSpPr>
          <p:nvPr>
            <p:ph type="body" sz="quarter" idx="11"/>
          </p:nvPr>
        </p:nvSpPr>
        <p:spPr>
          <a:xfrm>
            <a:off x="1319043" y="1641766"/>
            <a:ext cx="10349082" cy="5093893"/>
          </a:xfrm>
        </p:spPr>
        <p:txBody>
          <a:bodyPr numCol="1" spcCol="228600">
            <a:noAutofit/>
          </a:bodyPr>
          <a:lstStyle/>
          <a:p>
            <a:pPr marL="0" marR="0" lvl="0" indent="0" algn="l" defTabSz="914400" rtl="0" eaLnBrk="1" fontAlgn="auto" latinLnBrk="0" hangingPunct="1">
              <a:lnSpc>
                <a:spcPct val="110000"/>
              </a:lnSpc>
              <a:spcBef>
                <a:spcPts val="1000"/>
              </a:spcBef>
              <a:spcAft>
                <a:spcPts val="0"/>
              </a:spcAft>
              <a:buClrTx/>
              <a:buSzTx/>
              <a:buNone/>
              <a:tabLst/>
              <a:defRPr/>
            </a:pPr>
            <a:r>
              <a:rPr lang="en-US" sz="1800" dirty="0">
                <a:solidFill>
                  <a:srgbClr val="000000"/>
                </a:solidFill>
                <a:latin typeface="Roboto" panose="02000000000000000000" pitchFamily="2" charset="0"/>
                <a:ea typeface="Roboto" panose="02000000000000000000" pitchFamily="2" charset="0"/>
                <a:cs typeface="+mn-cs"/>
              </a:rPr>
              <a:t>This information is a brief description of the important features of this insurance plan. </a:t>
            </a:r>
          </a:p>
          <a:p>
            <a:pPr marL="0" marR="0" lvl="0" indent="0" algn="l" defTabSz="914400" rtl="0" eaLnBrk="1" fontAlgn="auto" latinLnBrk="0" hangingPunct="1">
              <a:lnSpc>
                <a:spcPct val="110000"/>
              </a:lnSpc>
              <a:spcBef>
                <a:spcPts val="1000"/>
              </a:spcBef>
              <a:spcAft>
                <a:spcPts val="0"/>
              </a:spcAft>
              <a:buClrTx/>
              <a:buSzTx/>
              <a:buNone/>
              <a:tabLst/>
              <a:defRPr/>
            </a:pPr>
            <a:r>
              <a:rPr lang="en-US" sz="1800" dirty="0">
                <a:solidFill>
                  <a:srgbClr val="000000"/>
                </a:solidFill>
                <a:latin typeface="Roboto" panose="02000000000000000000" pitchFamily="2" charset="0"/>
                <a:ea typeface="Roboto" panose="02000000000000000000" pitchFamily="2" charset="0"/>
                <a:cs typeface="+mn-cs"/>
              </a:rPr>
              <a:t>Insurance benefits described herein offered through Family Motor Coach Association (FRVA). Insurance coverage described is underwritten by Arch Insurance Company, NAIC #11150, a member company of Arch Insurance Group Inc. The policy contains reductions, limitations, and termination provisions. Full details of the coverage are contained in the policy. If there are any conflicts between this document and the policy, the policy shall govern. Not all coverages are available in all jurisdictions. </a:t>
            </a:r>
          </a:p>
          <a:p>
            <a:pPr marL="0" marR="0" lvl="0" indent="0" algn="l" defTabSz="914400" rtl="0" eaLnBrk="1" fontAlgn="auto" latinLnBrk="0" hangingPunct="1">
              <a:lnSpc>
                <a:spcPct val="110000"/>
              </a:lnSpc>
              <a:spcBef>
                <a:spcPts val="1000"/>
              </a:spcBef>
              <a:spcAft>
                <a:spcPts val="0"/>
              </a:spcAft>
              <a:buClrTx/>
              <a:buSzTx/>
              <a:buNone/>
              <a:tabLst/>
              <a:defRPr/>
            </a:pPr>
            <a:r>
              <a:rPr lang="en-US" sz="1800" b="1" dirty="0">
                <a:solidFill>
                  <a:srgbClr val="E86B1F"/>
                </a:solidFill>
                <a:latin typeface="Roboto" panose="02000000000000000000" pitchFamily="2" charset="0"/>
                <a:ea typeface="Roboto" panose="02000000000000000000" pitchFamily="2" charset="0"/>
                <a:cs typeface="+mn-cs"/>
              </a:rPr>
              <a:t>*All services must be arranged and provided by our designated emergency travel assistance provider, otherwise no claims for reimbursement will be accepted</a:t>
            </a:r>
            <a:r>
              <a:rPr lang="en-US" sz="1800" dirty="0">
                <a:solidFill>
                  <a:srgbClr val="000000"/>
                </a:solidFill>
                <a:latin typeface="Roboto" panose="02000000000000000000" pitchFamily="2" charset="0"/>
                <a:ea typeface="Roboto" panose="02000000000000000000" pitchFamily="2" charset="0"/>
                <a:cs typeface="+mn-cs"/>
              </a:rPr>
              <a:t>. The emergency travel assistance services in this brochure are only intended to serve as a general overview of the emergency travel assistance services available. The services available to you may vary from what is listed in this brochure. For a complete description of the services, please contact Arch Insurance Solutions. The designated service provider is not a provider of travel or medical insurance, rather it is a provider of emergency travel assistance services. These services do not replace medical insurance during medical emergencies away from home. </a:t>
            </a:r>
          </a:p>
        </p:txBody>
      </p:sp>
      <p:sp>
        <p:nvSpPr>
          <p:cNvPr id="3" name="Footer Placeholder 4">
            <a:extLst>
              <a:ext uri="{FF2B5EF4-FFF2-40B4-BE49-F238E27FC236}">
                <a16:creationId xmlns:a16="http://schemas.microsoft.com/office/drawing/2014/main" id="{0BB54D79-8851-FA5E-F725-ECE2C1A6C403}"/>
              </a:ext>
            </a:extLst>
          </p:cNvPr>
          <p:cNvSpPr txBox="1">
            <a:spLocks/>
          </p:cNvSpPr>
          <p:nvPr/>
        </p:nvSpPr>
        <p:spPr>
          <a:xfrm rot="16200000">
            <a:off x="-1040916" y="4458482"/>
            <a:ext cx="2918804" cy="283464"/>
          </a:xfrm>
          <a:prstGeom prst="rect">
            <a:avLst/>
          </a:prstGeom>
        </p:spPr>
        <p:txBody>
          <a:bodyPr vert="horz" lIns="91440" tIns="45720" rIns="91440" bIns="45720" rtlCol="0" anchor="ctr"/>
          <a:lstStyle>
            <a:defPPr>
              <a:defRPr lang="en-US"/>
            </a:defPPr>
            <a:lvl1pPr marL="0" algn="l" defTabSz="914400" rtl="0" eaLnBrk="1" latinLnBrk="0" hangingPunct="1">
              <a:defRPr sz="1600" b="1" kern="1200" cap="all"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RV Association</a:t>
            </a:r>
          </a:p>
        </p:txBody>
      </p:sp>
      <p:pic>
        <p:nvPicPr>
          <p:cNvPr id="8" name="Picture 7" descr="A qr code on a white background&#10;&#10;AI-generated content may be incorrect.">
            <a:extLst>
              <a:ext uri="{FF2B5EF4-FFF2-40B4-BE49-F238E27FC236}">
                <a16:creationId xmlns:a16="http://schemas.microsoft.com/office/drawing/2014/main" id="{4FB5035A-6DA6-A1C0-EA49-2CA0813F043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172869" y="334665"/>
            <a:ext cx="1063023" cy="1078858"/>
          </a:xfrm>
          <a:prstGeom prst="rect">
            <a:avLst/>
          </a:prstGeom>
        </p:spPr>
      </p:pic>
      <p:cxnSp>
        <p:nvCxnSpPr>
          <p:cNvPr id="10" name="Straight Arrow Connector 9">
            <a:extLst>
              <a:ext uri="{FF2B5EF4-FFF2-40B4-BE49-F238E27FC236}">
                <a16:creationId xmlns:a16="http://schemas.microsoft.com/office/drawing/2014/main" id="{23BA289E-663E-5292-28E6-9C3B6830492A}"/>
              </a:ext>
            </a:extLst>
          </p:cNvPr>
          <p:cNvCxnSpPr>
            <a:cxnSpLocks/>
          </p:cNvCxnSpPr>
          <p:nvPr/>
        </p:nvCxnSpPr>
        <p:spPr>
          <a:xfrm>
            <a:off x="9464917" y="874094"/>
            <a:ext cx="457200" cy="0"/>
          </a:xfrm>
          <a:prstGeom prst="straightConnector1">
            <a:avLst/>
          </a:prstGeom>
          <a:ln w="254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0DB1147-A9D8-0A56-35E0-8F66F6F08BEC}"/>
              </a:ext>
            </a:extLst>
          </p:cNvPr>
          <p:cNvSpPr txBox="1"/>
          <p:nvPr/>
        </p:nvSpPr>
        <p:spPr>
          <a:xfrm>
            <a:off x="6493584" y="441437"/>
            <a:ext cx="2929128" cy="1200329"/>
          </a:xfrm>
          <a:prstGeom prst="rect">
            <a:avLst/>
          </a:prstGeom>
          <a:noFill/>
        </p:spPr>
        <p:txBody>
          <a:bodyPr wrap="square" rtlCol="0">
            <a:spAutoFit/>
          </a:bodyPr>
          <a:lstStyle/>
          <a:p>
            <a:pPr algn="r"/>
            <a:r>
              <a:rPr lang="en-US" dirty="0">
                <a:latin typeface="Roboto" panose="02000000000000000000" pitchFamily="2" charset="0"/>
                <a:ea typeface="Roboto" panose="02000000000000000000" pitchFamily="2" charset="0"/>
              </a:rPr>
              <a:t>Refer to the full description of coverage for detailed terms and conditions.</a:t>
            </a:r>
          </a:p>
          <a:p>
            <a:pPr algn="r"/>
            <a:endParaRPr lang="en-US" dirty="0"/>
          </a:p>
        </p:txBody>
      </p:sp>
    </p:spTree>
    <p:extLst>
      <p:ext uri="{BB962C8B-B14F-4D97-AF65-F5344CB8AC3E}">
        <p14:creationId xmlns:p14="http://schemas.microsoft.com/office/powerpoint/2010/main" val="848751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BED8A-3961-066A-403A-BA7EDAF8B9F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A362385-B4FC-5C15-259D-D36C1CC767EC}"/>
              </a:ext>
            </a:extLst>
          </p:cNvPr>
          <p:cNvGrpSpPr/>
          <p:nvPr/>
        </p:nvGrpSpPr>
        <p:grpSpPr>
          <a:xfrm>
            <a:off x="276754" y="5313743"/>
            <a:ext cx="11205093" cy="1464129"/>
            <a:chOff x="276754" y="5313743"/>
            <a:chExt cx="11205093" cy="1464129"/>
          </a:xfrm>
        </p:grpSpPr>
        <p:sp>
          <p:nvSpPr>
            <p:cNvPr id="4" name="Rectangle 3">
              <a:extLst>
                <a:ext uri="{FF2B5EF4-FFF2-40B4-BE49-F238E27FC236}">
                  <a16:creationId xmlns:a16="http://schemas.microsoft.com/office/drawing/2014/main" id="{235422C3-FD1F-48D8-F57A-223E4E044711}"/>
                </a:ext>
              </a:extLst>
            </p:cNvPr>
            <p:cNvSpPr/>
            <p:nvPr/>
          </p:nvSpPr>
          <p:spPr>
            <a:xfrm>
              <a:off x="276754" y="5967167"/>
              <a:ext cx="11205093" cy="810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42AD99-5CE0-A6A8-6B71-ED18BDEFD910}"/>
                </a:ext>
              </a:extLst>
            </p:cNvPr>
            <p:cNvSpPr/>
            <p:nvPr/>
          </p:nvSpPr>
          <p:spPr>
            <a:xfrm>
              <a:off x="710153" y="5313743"/>
              <a:ext cx="759720" cy="11246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itle 19">
            <a:extLst>
              <a:ext uri="{FF2B5EF4-FFF2-40B4-BE49-F238E27FC236}">
                <a16:creationId xmlns:a16="http://schemas.microsoft.com/office/drawing/2014/main" id="{D4890788-18D5-5FC8-DB70-432E7947CC0B}"/>
              </a:ext>
            </a:extLst>
          </p:cNvPr>
          <p:cNvSpPr>
            <a:spLocks noGrp="1"/>
          </p:cNvSpPr>
          <p:nvPr>
            <p:ph type="title"/>
          </p:nvPr>
        </p:nvSpPr>
        <p:spPr>
          <a:xfrm>
            <a:off x="1328737" y="786810"/>
            <a:ext cx="6132767" cy="1395208"/>
          </a:xfrm>
        </p:spPr>
        <p:txBody>
          <a:bodyPr anchor="t"/>
          <a:lstStyle/>
          <a:p>
            <a:r>
              <a:rPr lang="en-US" dirty="0"/>
              <a:t>Disclosures</a:t>
            </a:r>
          </a:p>
        </p:txBody>
      </p:sp>
      <p:sp>
        <p:nvSpPr>
          <p:cNvPr id="11" name="Text Placeholder 10">
            <a:extLst>
              <a:ext uri="{FF2B5EF4-FFF2-40B4-BE49-F238E27FC236}">
                <a16:creationId xmlns:a16="http://schemas.microsoft.com/office/drawing/2014/main" id="{57683FAA-9357-E90D-5F21-99F9FFA500AF}"/>
              </a:ext>
            </a:extLst>
          </p:cNvPr>
          <p:cNvSpPr>
            <a:spLocks noGrp="1"/>
          </p:cNvSpPr>
          <p:nvPr>
            <p:ph type="body" sz="quarter" idx="11"/>
          </p:nvPr>
        </p:nvSpPr>
        <p:spPr>
          <a:xfrm>
            <a:off x="1319043" y="1641766"/>
            <a:ext cx="10349082" cy="5093893"/>
          </a:xfrm>
        </p:spPr>
        <p:txBody>
          <a:bodyPr numCol="1" spcCol="228600">
            <a:noAutofit/>
          </a:bodyPr>
          <a:lstStyle/>
          <a:p>
            <a:pPr marL="0" marR="0" lvl="0" indent="0" algn="l" defTabSz="914400" rtl="0" eaLnBrk="1" fontAlgn="auto" latinLnBrk="0" hangingPunct="1">
              <a:lnSpc>
                <a:spcPct val="110000"/>
              </a:lnSpc>
              <a:spcBef>
                <a:spcPts val="1000"/>
              </a:spcBef>
              <a:spcAft>
                <a:spcPts val="0"/>
              </a:spcAft>
              <a:buClrTx/>
              <a:buSzTx/>
              <a:buNone/>
              <a:tabLst/>
              <a:defRPr/>
            </a:pPr>
            <a:r>
              <a:rPr lang="en-US" sz="1800" dirty="0">
                <a:solidFill>
                  <a:srgbClr val="000000"/>
                </a:solidFill>
                <a:latin typeface="Roboto" panose="02000000000000000000" pitchFamily="2" charset="0"/>
                <a:ea typeface="Roboto" panose="02000000000000000000" pitchFamily="2" charset="0"/>
                <a:cs typeface="+mn-cs"/>
              </a:rPr>
              <a:t>While emergency travel assistance services are available worldwide, transportation response time is directly related to the location/jurisdiction where an event occurs. </a:t>
            </a:r>
          </a:p>
          <a:p>
            <a:pPr marL="0" marR="0" lvl="0" indent="0" algn="l" defTabSz="914400" rtl="0" eaLnBrk="1" fontAlgn="auto" latinLnBrk="0" hangingPunct="1">
              <a:lnSpc>
                <a:spcPct val="110000"/>
              </a:lnSpc>
              <a:spcBef>
                <a:spcPts val="1000"/>
              </a:spcBef>
              <a:spcAft>
                <a:spcPts val="0"/>
              </a:spcAft>
              <a:buClrTx/>
              <a:buSzTx/>
              <a:buNone/>
              <a:tabLst/>
              <a:defRPr/>
            </a:pPr>
            <a:r>
              <a:rPr lang="en-US" sz="1800" dirty="0">
                <a:solidFill>
                  <a:srgbClr val="000000"/>
                </a:solidFill>
                <a:latin typeface="Roboto" panose="02000000000000000000" pitchFamily="2" charset="0"/>
                <a:ea typeface="Roboto" panose="02000000000000000000" pitchFamily="2" charset="0"/>
                <a:cs typeface="+mn-cs"/>
              </a:rPr>
              <a:t>The designated service provider is not responsible for failing to provide services or for delays in the delivery of services caused by strikes or conditions beyond its control, including by way of example and not by limitation, weather conditions, availability of airports, flight conditions, availability of hyperbaric chambers, communications systems, or where rendering of service is limited or prohibited by local law or edict.</a:t>
            </a:r>
          </a:p>
          <a:p>
            <a:pPr marL="0" marR="0" lvl="0" indent="0" algn="l" defTabSz="914400" rtl="0" eaLnBrk="1" fontAlgn="auto" latinLnBrk="0" hangingPunct="1">
              <a:lnSpc>
                <a:spcPct val="110000"/>
              </a:lnSpc>
              <a:spcBef>
                <a:spcPts val="1000"/>
              </a:spcBef>
              <a:spcAft>
                <a:spcPts val="0"/>
              </a:spcAft>
              <a:buClrTx/>
              <a:buSzTx/>
              <a:buNone/>
              <a:tabLst/>
              <a:defRPr/>
            </a:pPr>
            <a:r>
              <a:rPr lang="en-US" sz="1800" dirty="0">
                <a:solidFill>
                  <a:srgbClr val="000000"/>
                </a:solidFill>
                <a:latin typeface="Roboto" panose="02000000000000000000" pitchFamily="2" charset="0"/>
                <a:ea typeface="Roboto" panose="02000000000000000000" pitchFamily="2" charset="0"/>
                <a:cs typeface="+mn-cs"/>
              </a:rPr>
              <a:t>All consulting physicians and attorneys are independent contractors and not under the control of the designated emergency travel assistance service provider or Arch Insurance Company. Neither are responsible or liable for any malpractice committed by professionals rendering services to a member. </a:t>
            </a:r>
          </a:p>
          <a:p>
            <a:pPr marL="0" marR="0" lvl="0" indent="0" algn="l" defTabSz="914400" rtl="0" eaLnBrk="1" fontAlgn="auto" latinLnBrk="0" hangingPunct="1">
              <a:lnSpc>
                <a:spcPct val="110000"/>
              </a:lnSpc>
              <a:spcBef>
                <a:spcPts val="1000"/>
              </a:spcBef>
              <a:spcAft>
                <a:spcPts val="0"/>
              </a:spcAft>
              <a:buClrTx/>
              <a:buSzTx/>
              <a:buNone/>
              <a:tabLst/>
              <a:defRPr/>
            </a:pPr>
            <a:r>
              <a:rPr lang="en-US" sz="1800" dirty="0">
                <a:solidFill>
                  <a:srgbClr val="000000"/>
                </a:solidFill>
                <a:latin typeface="Roboto" panose="02000000000000000000" pitchFamily="2" charset="0"/>
                <a:ea typeface="Roboto" panose="02000000000000000000" pitchFamily="2" charset="0"/>
                <a:cs typeface="+mn-cs"/>
              </a:rPr>
              <a:t> Emergency travel assistance services are administered and provided by third parties that may not be affiliated with Arch Insurance Company. To the extent these services or any advance payments are not included in the program, covered persons will be responsible for payment.</a:t>
            </a:r>
          </a:p>
        </p:txBody>
      </p:sp>
      <p:sp>
        <p:nvSpPr>
          <p:cNvPr id="3" name="Footer Placeholder 4">
            <a:extLst>
              <a:ext uri="{FF2B5EF4-FFF2-40B4-BE49-F238E27FC236}">
                <a16:creationId xmlns:a16="http://schemas.microsoft.com/office/drawing/2014/main" id="{B8002AFF-6268-E4C6-C13A-A5021F5C08E9}"/>
              </a:ext>
            </a:extLst>
          </p:cNvPr>
          <p:cNvSpPr txBox="1">
            <a:spLocks/>
          </p:cNvSpPr>
          <p:nvPr/>
        </p:nvSpPr>
        <p:spPr>
          <a:xfrm rot="16200000">
            <a:off x="-1040916" y="4458482"/>
            <a:ext cx="2918804" cy="283464"/>
          </a:xfrm>
          <a:prstGeom prst="rect">
            <a:avLst/>
          </a:prstGeom>
        </p:spPr>
        <p:txBody>
          <a:bodyPr vert="horz" lIns="91440" tIns="45720" rIns="91440" bIns="45720" rtlCol="0" anchor="ctr"/>
          <a:lstStyle>
            <a:defPPr>
              <a:defRPr lang="en-US"/>
            </a:defPPr>
            <a:lvl1pPr marL="0" algn="l" defTabSz="914400" rtl="0" eaLnBrk="1" latinLnBrk="0" hangingPunct="1">
              <a:defRPr sz="1600" b="1" kern="1200" cap="all"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RV Association</a:t>
            </a:r>
          </a:p>
        </p:txBody>
      </p:sp>
      <p:pic>
        <p:nvPicPr>
          <p:cNvPr id="8" name="Picture 7" descr="A qr code on a white background&#10;&#10;AI-generated content may be incorrect.">
            <a:extLst>
              <a:ext uri="{FF2B5EF4-FFF2-40B4-BE49-F238E27FC236}">
                <a16:creationId xmlns:a16="http://schemas.microsoft.com/office/drawing/2014/main" id="{DEF13FB0-F965-7ABF-85A2-F8214D3C1AF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172869" y="334665"/>
            <a:ext cx="1063023" cy="1078858"/>
          </a:xfrm>
          <a:prstGeom prst="rect">
            <a:avLst/>
          </a:prstGeom>
        </p:spPr>
      </p:pic>
      <p:sp>
        <p:nvSpPr>
          <p:cNvPr id="9" name="TextBox 8">
            <a:extLst>
              <a:ext uri="{FF2B5EF4-FFF2-40B4-BE49-F238E27FC236}">
                <a16:creationId xmlns:a16="http://schemas.microsoft.com/office/drawing/2014/main" id="{A68CB049-763C-346C-82E4-67B5BB2E18E9}"/>
              </a:ext>
            </a:extLst>
          </p:cNvPr>
          <p:cNvSpPr txBox="1"/>
          <p:nvPr/>
        </p:nvSpPr>
        <p:spPr>
          <a:xfrm>
            <a:off x="6493584" y="441437"/>
            <a:ext cx="2929128" cy="1200329"/>
          </a:xfrm>
          <a:prstGeom prst="rect">
            <a:avLst/>
          </a:prstGeom>
          <a:noFill/>
        </p:spPr>
        <p:txBody>
          <a:bodyPr wrap="square" rtlCol="0">
            <a:spAutoFit/>
          </a:bodyPr>
          <a:lstStyle/>
          <a:p>
            <a:pPr algn="r"/>
            <a:r>
              <a:rPr lang="en-US" dirty="0">
                <a:latin typeface="Roboto" panose="02000000000000000000" pitchFamily="2" charset="0"/>
                <a:ea typeface="Roboto" panose="02000000000000000000" pitchFamily="2" charset="0"/>
              </a:rPr>
              <a:t>Refer to the full description of coverage for detailed terms and conditions.</a:t>
            </a:r>
          </a:p>
          <a:p>
            <a:pPr algn="r"/>
            <a:endParaRPr lang="en-US" dirty="0"/>
          </a:p>
        </p:txBody>
      </p:sp>
      <p:cxnSp>
        <p:nvCxnSpPr>
          <p:cNvPr id="10" name="Straight Arrow Connector 9">
            <a:extLst>
              <a:ext uri="{FF2B5EF4-FFF2-40B4-BE49-F238E27FC236}">
                <a16:creationId xmlns:a16="http://schemas.microsoft.com/office/drawing/2014/main" id="{F43AC9C0-892C-6C6C-116F-4288CBF9BB12}"/>
              </a:ext>
            </a:extLst>
          </p:cNvPr>
          <p:cNvCxnSpPr>
            <a:cxnSpLocks/>
          </p:cNvCxnSpPr>
          <p:nvPr/>
        </p:nvCxnSpPr>
        <p:spPr>
          <a:xfrm>
            <a:off x="9464917" y="874094"/>
            <a:ext cx="457200" cy="0"/>
          </a:xfrm>
          <a:prstGeom prst="straightConnector1">
            <a:avLst/>
          </a:prstGeom>
          <a:ln w="254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0705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A1746-A43A-3929-5FF4-F23E764E81EF}"/>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96EA5556-0C6E-CE60-1689-3C57AC3805B8}"/>
              </a:ext>
            </a:extLst>
          </p:cNvPr>
          <p:cNvGrpSpPr/>
          <p:nvPr/>
        </p:nvGrpSpPr>
        <p:grpSpPr>
          <a:xfrm>
            <a:off x="276754" y="5313743"/>
            <a:ext cx="11205093" cy="1464129"/>
            <a:chOff x="276754" y="5313743"/>
            <a:chExt cx="11205093" cy="1464129"/>
          </a:xfrm>
        </p:grpSpPr>
        <p:sp>
          <p:nvSpPr>
            <p:cNvPr id="9" name="Rectangle 8">
              <a:extLst>
                <a:ext uri="{FF2B5EF4-FFF2-40B4-BE49-F238E27FC236}">
                  <a16:creationId xmlns:a16="http://schemas.microsoft.com/office/drawing/2014/main" id="{A8258FB6-1D7C-E56C-6530-86C996EEAD49}"/>
                </a:ext>
              </a:extLst>
            </p:cNvPr>
            <p:cNvSpPr/>
            <p:nvPr/>
          </p:nvSpPr>
          <p:spPr>
            <a:xfrm>
              <a:off x="276754" y="5967167"/>
              <a:ext cx="11205093" cy="810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A4C5D4-8E66-75F6-77B0-F7BC28A96923}"/>
                </a:ext>
              </a:extLst>
            </p:cNvPr>
            <p:cNvSpPr/>
            <p:nvPr/>
          </p:nvSpPr>
          <p:spPr>
            <a:xfrm>
              <a:off x="710153" y="5313743"/>
              <a:ext cx="759720" cy="11246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itle 19">
            <a:extLst>
              <a:ext uri="{FF2B5EF4-FFF2-40B4-BE49-F238E27FC236}">
                <a16:creationId xmlns:a16="http://schemas.microsoft.com/office/drawing/2014/main" id="{72E05635-2E8E-AEDE-B8BA-9CB74A399946}"/>
              </a:ext>
            </a:extLst>
          </p:cNvPr>
          <p:cNvSpPr>
            <a:spLocks noGrp="1"/>
          </p:cNvSpPr>
          <p:nvPr>
            <p:ph type="title"/>
          </p:nvPr>
        </p:nvSpPr>
        <p:spPr>
          <a:xfrm>
            <a:off x="1328737" y="786810"/>
            <a:ext cx="6132767" cy="1395208"/>
          </a:xfrm>
        </p:spPr>
        <p:txBody>
          <a:bodyPr anchor="t"/>
          <a:lstStyle/>
          <a:p>
            <a:r>
              <a:rPr lang="en-US" dirty="0"/>
              <a:t>More info</a:t>
            </a:r>
          </a:p>
        </p:txBody>
      </p:sp>
      <p:sp>
        <p:nvSpPr>
          <p:cNvPr id="11" name="Text Placeholder 10">
            <a:extLst>
              <a:ext uri="{FF2B5EF4-FFF2-40B4-BE49-F238E27FC236}">
                <a16:creationId xmlns:a16="http://schemas.microsoft.com/office/drawing/2014/main" id="{4448B5BC-F19C-C4D7-26D9-0D8E1DBC0091}"/>
              </a:ext>
            </a:extLst>
          </p:cNvPr>
          <p:cNvSpPr>
            <a:spLocks noGrp="1"/>
          </p:cNvSpPr>
          <p:nvPr>
            <p:ph type="body" sz="quarter" idx="11"/>
          </p:nvPr>
        </p:nvSpPr>
        <p:spPr>
          <a:xfrm>
            <a:off x="1314980" y="2538128"/>
            <a:ext cx="7975684" cy="594830"/>
          </a:xfrm>
        </p:spPr>
        <p:txBody>
          <a:bodyPr>
            <a:noAutofit/>
          </a:bodyPr>
          <a:lstStyle/>
          <a:p>
            <a:pPr marL="0" marR="0" lvl="0" indent="0" algn="l" defTabSz="914400" rtl="0" eaLnBrk="1" fontAlgn="auto" latinLnBrk="0" hangingPunct="1">
              <a:lnSpc>
                <a:spcPct val="110000"/>
              </a:lnSpc>
              <a:spcBef>
                <a:spcPts val="1000"/>
              </a:spcBef>
              <a:spcAft>
                <a:spcPts val="0"/>
              </a:spcAft>
              <a:buClrTx/>
              <a:buSzTx/>
              <a:buNone/>
              <a:tabLst/>
              <a:defRPr/>
            </a:pPr>
            <a:r>
              <a:rPr kumimoji="0" lang="en-US" sz="2800" b="1" i="0" u="none" strike="noStrike" kern="1200" cap="none" spc="0" normalizeH="0" baseline="0" noProof="0" dirty="0">
                <a:ln>
                  <a:noFill/>
                </a:ln>
                <a:solidFill>
                  <a:srgbClr val="E86B1F"/>
                </a:solidFill>
                <a:effectLst/>
                <a:uLnTx/>
                <a:uFillTx/>
                <a:latin typeface="Roboto" panose="02000000000000000000" pitchFamily="2" charset="0"/>
                <a:ea typeface="Roboto" panose="02000000000000000000" pitchFamily="2" charset="0"/>
                <a:cs typeface="+mn-cs"/>
              </a:rPr>
              <a:t>https://www.frva.com/medical-and-travel-assist</a:t>
            </a:r>
            <a:endParaRPr kumimoji="0" lang="en-US" sz="2400" b="1" i="0" u="none" strike="noStrike" kern="1200" cap="none" spc="0" normalizeH="0" baseline="0" noProof="0" dirty="0">
              <a:ln>
                <a:noFill/>
              </a:ln>
              <a:solidFill>
                <a:srgbClr val="E86B1F"/>
              </a:solidFill>
              <a:effectLst/>
              <a:uLnTx/>
              <a:uFillTx/>
              <a:latin typeface="Roboto" panose="02000000000000000000" pitchFamily="2" charset="0"/>
              <a:ea typeface="Roboto" panose="02000000000000000000" pitchFamily="2" charset="0"/>
              <a:cs typeface="+mn-cs"/>
            </a:endParaRPr>
          </a:p>
        </p:txBody>
      </p:sp>
      <p:sp>
        <p:nvSpPr>
          <p:cNvPr id="3" name="Footer Placeholder 4">
            <a:extLst>
              <a:ext uri="{FF2B5EF4-FFF2-40B4-BE49-F238E27FC236}">
                <a16:creationId xmlns:a16="http://schemas.microsoft.com/office/drawing/2014/main" id="{8F430184-4F17-8023-6ADA-640AC71189F9}"/>
              </a:ext>
            </a:extLst>
          </p:cNvPr>
          <p:cNvSpPr txBox="1">
            <a:spLocks/>
          </p:cNvSpPr>
          <p:nvPr/>
        </p:nvSpPr>
        <p:spPr>
          <a:xfrm rot="16200000">
            <a:off x="-1040916" y="4458482"/>
            <a:ext cx="2918804" cy="283464"/>
          </a:xfrm>
          <a:prstGeom prst="rect">
            <a:avLst/>
          </a:prstGeom>
        </p:spPr>
        <p:txBody>
          <a:bodyPr vert="horz" lIns="91440" tIns="45720" rIns="91440" bIns="45720" rtlCol="0" anchor="ctr"/>
          <a:lstStyle>
            <a:defPPr>
              <a:defRPr lang="en-US"/>
            </a:defPPr>
            <a:lvl1pPr marL="0" algn="l" defTabSz="914400" rtl="0" eaLnBrk="1" latinLnBrk="0" hangingPunct="1">
              <a:defRPr sz="1600" b="1" kern="1200" cap="all"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RV Association</a:t>
            </a:r>
          </a:p>
        </p:txBody>
      </p:sp>
      <p:pic>
        <p:nvPicPr>
          <p:cNvPr id="6" name="Picture Placeholder 4">
            <a:extLst>
              <a:ext uri="{FF2B5EF4-FFF2-40B4-BE49-F238E27FC236}">
                <a16:creationId xmlns:a16="http://schemas.microsoft.com/office/drawing/2014/main" id="{22F4790F-39A8-EE7D-B762-413262BE8489}"/>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xfrm>
            <a:off x="9651548" y="0"/>
            <a:ext cx="2540451" cy="6858000"/>
          </a:xfrm>
        </p:spPr>
      </p:pic>
      <p:sp>
        <p:nvSpPr>
          <p:cNvPr id="4" name="TextBox 3">
            <a:extLst>
              <a:ext uri="{FF2B5EF4-FFF2-40B4-BE49-F238E27FC236}">
                <a16:creationId xmlns:a16="http://schemas.microsoft.com/office/drawing/2014/main" id="{0122DBAA-7A9F-B9F9-48BA-589938014CD6}"/>
              </a:ext>
            </a:extLst>
          </p:cNvPr>
          <p:cNvSpPr txBox="1"/>
          <p:nvPr/>
        </p:nvSpPr>
        <p:spPr>
          <a:xfrm>
            <a:off x="1233497" y="1340377"/>
            <a:ext cx="7663289" cy="1346522"/>
          </a:xfrm>
          <a:prstGeom prst="rect">
            <a:avLst/>
          </a:prstGeom>
          <a:noFill/>
        </p:spPr>
        <p:txBody>
          <a:bodyPr wrap="square" rtlCol="0">
            <a:spAutoFit/>
          </a:bodyPr>
          <a:lstStyle/>
          <a:p>
            <a:pPr marL="0" lvl="0" indent="0">
              <a:lnSpc>
                <a:spcPct val="125000"/>
              </a:lnSpc>
            </a:pPr>
            <a:endParaRPr lang="en-US" b="1" i="1" dirty="0">
              <a:solidFill>
                <a:schemeClr val="tx2"/>
              </a:solidFill>
              <a:latin typeface="Roboto" panose="02000000000000000000" pitchFamily="2" charset="0"/>
              <a:cs typeface="Calibri" panose="020F0502020204030204" pitchFamily="34" charset="0"/>
            </a:endParaRPr>
          </a:p>
          <a:p>
            <a:pPr marL="0" lvl="0" indent="0">
              <a:lnSpc>
                <a:spcPct val="125000"/>
              </a:lnSpc>
            </a:pPr>
            <a:r>
              <a:rPr lang="en-US" sz="2800" b="1" dirty="0">
                <a:solidFill>
                  <a:schemeClr val="tx2"/>
                </a:solidFill>
                <a:latin typeface="Roboto" panose="02000000000000000000" pitchFamily="2" charset="0"/>
                <a:cs typeface="Calibri" panose="020F0502020204030204" pitchFamily="34" charset="0"/>
              </a:rPr>
              <a:t>FRVA Medical &amp; Travel Assist Website </a:t>
            </a:r>
            <a:r>
              <a:rPr lang="en-US" sz="2800" dirty="0">
                <a:solidFill>
                  <a:schemeClr val="tx2"/>
                </a:solidFill>
                <a:latin typeface="Roboto" panose="02000000000000000000" pitchFamily="2" charset="0"/>
                <a:cs typeface="Calibri" panose="020F0502020204030204" pitchFamily="34" charset="0"/>
                <a:sym typeface="Wingdings" panose="05000000000000000000" pitchFamily="2" charset="2"/>
              </a:rPr>
              <a:t></a:t>
            </a:r>
            <a:endParaRPr lang="en-US" sz="2800" dirty="0">
              <a:solidFill>
                <a:schemeClr val="tx2"/>
              </a:solidFill>
              <a:latin typeface="Roboto" panose="02000000000000000000" pitchFamily="2" charset="0"/>
              <a:cs typeface="Calibri" panose="020F0502020204030204" pitchFamily="34" charset="0"/>
            </a:endParaRPr>
          </a:p>
          <a:p>
            <a:endParaRPr lang="en-US" sz="2400" dirty="0">
              <a:solidFill>
                <a:schemeClr val="tx2"/>
              </a:solidFill>
              <a:latin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DC9BC537-FC28-0A20-052F-40ED5378C6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8229" y="1484414"/>
            <a:ext cx="906873" cy="906873"/>
          </a:xfrm>
          <a:prstGeom prst="rect">
            <a:avLst/>
          </a:prstGeom>
        </p:spPr>
      </p:pic>
      <p:sp>
        <p:nvSpPr>
          <p:cNvPr id="7" name="TextBox 6">
            <a:extLst>
              <a:ext uri="{FF2B5EF4-FFF2-40B4-BE49-F238E27FC236}">
                <a16:creationId xmlns:a16="http://schemas.microsoft.com/office/drawing/2014/main" id="{9408F536-DEA0-1777-B2AF-A7669C188FD4}"/>
              </a:ext>
            </a:extLst>
          </p:cNvPr>
          <p:cNvSpPr txBox="1"/>
          <p:nvPr/>
        </p:nvSpPr>
        <p:spPr>
          <a:xfrm>
            <a:off x="1314980" y="3725622"/>
            <a:ext cx="7781604" cy="586058"/>
          </a:xfrm>
          <a:prstGeom prst="rect">
            <a:avLst/>
          </a:prstGeom>
          <a:noFill/>
        </p:spPr>
        <p:txBody>
          <a:bodyPr wrap="square" rtlCol="0">
            <a:spAutoFit/>
          </a:bodyPr>
          <a:lstStyle/>
          <a:p>
            <a:pPr marL="0" lvl="0" indent="0">
              <a:lnSpc>
                <a:spcPct val="125000"/>
              </a:lnSpc>
            </a:pPr>
            <a:r>
              <a:rPr lang="en-US" sz="2800" b="1" dirty="0">
                <a:solidFill>
                  <a:schemeClr val="tx2"/>
                </a:solidFill>
                <a:latin typeface="Roboto" panose="02000000000000000000" pitchFamily="2" charset="0"/>
                <a:cs typeface="Calibri" panose="020F0502020204030204" pitchFamily="34" charset="0"/>
              </a:rPr>
              <a:t>Visit our booth this week during exhibit hours.</a:t>
            </a:r>
            <a:endParaRPr lang="en-US" sz="2800" dirty="0">
              <a:solidFill>
                <a:schemeClr val="tx2"/>
              </a:solidFill>
              <a:latin typeface="Roboto" panose="02000000000000000000" pitchFamily="2" charset="0"/>
              <a:cs typeface="Calibri" panose="020F0502020204030204" pitchFamily="34" charset="0"/>
            </a:endParaRPr>
          </a:p>
        </p:txBody>
      </p:sp>
      <p:sp>
        <p:nvSpPr>
          <p:cNvPr id="8" name="TextBox 7">
            <a:extLst>
              <a:ext uri="{FF2B5EF4-FFF2-40B4-BE49-F238E27FC236}">
                <a16:creationId xmlns:a16="http://schemas.microsoft.com/office/drawing/2014/main" id="{1D8AA50B-A6F1-D240-CC6F-0DBBCE3929A4}"/>
              </a:ext>
            </a:extLst>
          </p:cNvPr>
          <p:cNvSpPr txBox="1"/>
          <p:nvPr/>
        </p:nvSpPr>
        <p:spPr>
          <a:xfrm>
            <a:off x="1314980" y="5294259"/>
            <a:ext cx="8070924" cy="586058"/>
          </a:xfrm>
          <a:prstGeom prst="rect">
            <a:avLst/>
          </a:prstGeom>
          <a:noFill/>
        </p:spPr>
        <p:txBody>
          <a:bodyPr wrap="square" rtlCol="0">
            <a:spAutoFit/>
          </a:bodyPr>
          <a:lstStyle/>
          <a:p>
            <a:pPr marL="0" lvl="0" indent="0">
              <a:lnSpc>
                <a:spcPct val="125000"/>
              </a:lnSpc>
            </a:pPr>
            <a:r>
              <a:rPr lang="en-US" sz="2800" b="1" dirty="0">
                <a:solidFill>
                  <a:schemeClr val="tx2"/>
                </a:solidFill>
                <a:latin typeface="Roboto" panose="02000000000000000000" pitchFamily="2" charset="0"/>
                <a:cs typeface="Calibri" panose="020F0502020204030204" pitchFamily="34" charset="0"/>
              </a:rPr>
              <a:t>For questions, contact FRVA Membership: </a:t>
            </a:r>
          </a:p>
        </p:txBody>
      </p:sp>
      <p:sp>
        <p:nvSpPr>
          <p:cNvPr id="12" name="Text Placeholder 10">
            <a:extLst>
              <a:ext uri="{FF2B5EF4-FFF2-40B4-BE49-F238E27FC236}">
                <a16:creationId xmlns:a16="http://schemas.microsoft.com/office/drawing/2014/main" id="{4FF6CE01-23D1-B8F3-DFDB-2F70EBD49257}"/>
              </a:ext>
            </a:extLst>
          </p:cNvPr>
          <p:cNvSpPr txBox="1">
            <a:spLocks/>
          </p:cNvSpPr>
          <p:nvPr/>
        </p:nvSpPr>
        <p:spPr>
          <a:xfrm>
            <a:off x="1410220" y="5931322"/>
            <a:ext cx="7975684" cy="594830"/>
          </a:xfrm>
          <a:prstGeom prst="rect">
            <a:avLst/>
          </a:prstGeom>
        </p:spPr>
        <p:txBody>
          <a:bodyPr vert="horz" lIns="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spc="0">
                <a:solidFill>
                  <a:schemeClr val="tx2"/>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400" b="0" i="0" kern="1200" spc="0">
                <a:solidFill>
                  <a:schemeClr val="tx2"/>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200" b="0" i="0" kern="1200" spc="0">
                <a:solidFill>
                  <a:schemeClr val="tx2"/>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100" b="0" i="0" kern="1200" spc="0">
                <a:solidFill>
                  <a:schemeClr val="tx2"/>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100" b="0" i="0" kern="1200" spc="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defRPr/>
            </a:pPr>
            <a:r>
              <a:rPr lang="en-US" sz="2800" b="1" dirty="0">
                <a:solidFill>
                  <a:srgbClr val="E86B1F"/>
                </a:solidFill>
                <a:latin typeface="Roboto" panose="02000000000000000000" pitchFamily="2" charset="0"/>
                <a:ea typeface="Roboto" panose="02000000000000000000" pitchFamily="2" charset="0"/>
                <a:cs typeface="+mn-cs"/>
              </a:rPr>
              <a:t>1-800-543-3622</a:t>
            </a:r>
            <a:endParaRPr lang="en-US" sz="2400" b="1" dirty="0">
              <a:solidFill>
                <a:srgbClr val="E86B1F"/>
              </a:solidFill>
              <a:latin typeface="Roboto" panose="02000000000000000000" pitchFamily="2" charset="0"/>
              <a:ea typeface="Roboto" panose="02000000000000000000" pitchFamily="2" charset="0"/>
              <a:cs typeface="+mn-cs"/>
            </a:endParaRPr>
          </a:p>
        </p:txBody>
      </p:sp>
      <p:sp>
        <p:nvSpPr>
          <p:cNvPr id="13" name="Text Placeholder 10">
            <a:extLst>
              <a:ext uri="{FF2B5EF4-FFF2-40B4-BE49-F238E27FC236}">
                <a16:creationId xmlns:a16="http://schemas.microsoft.com/office/drawing/2014/main" id="{A3CA3143-5144-DECF-1588-57754CD0827E}"/>
              </a:ext>
            </a:extLst>
          </p:cNvPr>
          <p:cNvSpPr txBox="1">
            <a:spLocks/>
          </p:cNvSpPr>
          <p:nvPr/>
        </p:nvSpPr>
        <p:spPr>
          <a:xfrm>
            <a:off x="1398382" y="4366449"/>
            <a:ext cx="7975684" cy="594830"/>
          </a:xfrm>
          <a:prstGeom prst="rect">
            <a:avLst/>
          </a:prstGeom>
        </p:spPr>
        <p:txBody>
          <a:bodyPr vert="horz" lIns="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spc="0">
                <a:solidFill>
                  <a:schemeClr val="tx2"/>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400" b="0" i="0" kern="1200" spc="0">
                <a:solidFill>
                  <a:schemeClr val="tx2"/>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200" b="0" i="0" kern="1200" spc="0">
                <a:solidFill>
                  <a:schemeClr val="tx2"/>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100" b="0" i="0" kern="1200" spc="0">
                <a:solidFill>
                  <a:schemeClr val="tx2"/>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100" b="0" i="0" kern="1200" spc="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defRPr/>
            </a:pPr>
            <a:r>
              <a:rPr lang="en-US" sz="2800" b="1" dirty="0">
                <a:solidFill>
                  <a:srgbClr val="E86B1F"/>
                </a:solidFill>
                <a:latin typeface="Roboto" panose="02000000000000000000" pitchFamily="2" charset="0"/>
                <a:ea typeface="Roboto" panose="02000000000000000000" pitchFamily="2" charset="0"/>
                <a:cs typeface="+mn-cs"/>
              </a:rPr>
              <a:t>Booth #609</a:t>
            </a:r>
            <a:endParaRPr lang="en-US" sz="2400" b="1" dirty="0">
              <a:solidFill>
                <a:srgbClr val="E86B1F"/>
              </a:solidFill>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615171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12FCB55E-59A0-A24E-82CA-C867595835BD}"/>
              </a:ext>
            </a:extLst>
          </p:cNvPr>
          <p:cNvSpPr>
            <a:spLocks noGrp="1"/>
          </p:cNvSpPr>
          <p:nvPr>
            <p:ph type="title"/>
          </p:nvPr>
        </p:nvSpPr>
        <p:spPr>
          <a:xfrm>
            <a:off x="1328737" y="786810"/>
            <a:ext cx="4767263" cy="1395208"/>
          </a:xfrm>
        </p:spPr>
        <p:txBody>
          <a:bodyPr anchor="t"/>
          <a:lstStyle/>
          <a:p>
            <a:r>
              <a:rPr lang="en-US" dirty="0"/>
              <a:t>WHEN TO CALL</a:t>
            </a:r>
          </a:p>
        </p:txBody>
      </p:sp>
      <p:sp>
        <p:nvSpPr>
          <p:cNvPr id="21" name="Text Placeholder 20">
            <a:extLst>
              <a:ext uri="{FF2B5EF4-FFF2-40B4-BE49-F238E27FC236}">
                <a16:creationId xmlns:a16="http://schemas.microsoft.com/office/drawing/2014/main" id="{AE6AE7FB-4892-5B4E-A7DB-B0F56C1C98F7}"/>
              </a:ext>
            </a:extLst>
          </p:cNvPr>
          <p:cNvSpPr>
            <a:spLocks noGrp="1"/>
          </p:cNvSpPr>
          <p:nvPr>
            <p:ph type="body" sz="quarter" idx="12"/>
          </p:nvPr>
        </p:nvSpPr>
        <p:spPr>
          <a:xfrm>
            <a:off x="1328738" y="1579131"/>
            <a:ext cx="4008437" cy="602887"/>
          </a:xfrm>
        </p:spPr>
        <p:txBody>
          <a:bodyPr anchor="t"/>
          <a:lstStyle/>
          <a:p>
            <a:r>
              <a:rPr lang="en-US" dirty="0"/>
              <a:t>MEDICAL &amp; TRAVEL ASSIST</a:t>
            </a:r>
          </a:p>
        </p:txBody>
      </p:sp>
      <p:sp>
        <p:nvSpPr>
          <p:cNvPr id="11" name="Text Placeholder 10">
            <a:extLst>
              <a:ext uri="{FF2B5EF4-FFF2-40B4-BE49-F238E27FC236}">
                <a16:creationId xmlns:a16="http://schemas.microsoft.com/office/drawing/2014/main" id="{2DDA8123-7ECD-2A44-A629-7F2DB0D01D34}"/>
              </a:ext>
            </a:extLst>
          </p:cNvPr>
          <p:cNvSpPr>
            <a:spLocks noGrp="1"/>
          </p:cNvSpPr>
          <p:nvPr>
            <p:ph type="body" sz="quarter" idx="11"/>
          </p:nvPr>
        </p:nvSpPr>
        <p:spPr>
          <a:xfrm>
            <a:off x="1319043" y="2041451"/>
            <a:ext cx="6476923" cy="3832505"/>
          </a:xfrm>
        </p:spPr>
        <p:txBody>
          <a:bodyPr>
            <a:noAutofit/>
          </a:bodyPr>
          <a:lstStyle/>
          <a:p>
            <a:pPr algn="l">
              <a:lnSpc>
                <a:spcPct val="100000"/>
              </a:lnSpc>
              <a:spcBef>
                <a:spcPts val="1800"/>
              </a:spcBef>
              <a:buFont typeface="Arial" panose="020B0604020202020204" pitchFamily="34" charset="0"/>
              <a:buChar char="•"/>
            </a:pPr>
            <a:r>
              <a:rPr lang="en-US" sz="2800" b="1" i="0" dirty="0">
                <a:solidFill>
                  <a:srgbClr val="E86B1F"/>
                </a:solidFill>
                <a:effectLst/>
                <a:latin typeface="Roboto" panose="02000000000000000000" pitchFamily="2" charset="0"/>
                <a:cs typeface="Calibri" panose="020F0502020204030204" pitchFamily="34" charset="0"/>
              </a:rPr>
              <a:t>Always contact 9-1-1 first </a:t>
            </a:r>
            <a:r>
              <a:rPr lang="en-US" sz="2800" b="0" i="0" dirty="0">
                <a:solidFill>
                  <a:srgbClr val="333333"/>
                </a:solidFill>
                <a:effectLst/>
                <a:latin typeface="Roboto" panose="02000000000000000000" pitchFamily="2" charset="0"/>
                <a:cs typeface="Calibri" panose="020F0502020204030204" pitchFamily="34" charset="0"/>
              </a:rPr>
              <a:t>in any emergency. Then call </a:t>
            </a:r>
            <a:r>
              <a:rPr lang="en-US" sz="2800" b="1" i="0" dirty="0">
                <a:solidFill>
                  <a:srgbClr val="E86B1F"/>
                </a:solidFill>
                <a:effectLst/>
                <a:latin typeface="Roboto" panose="02000000000000000000" pitchFamily="2" charset="0"/>
                <a:cs typeface="Calibri" panose="020F0502020204030204" pitchFamily="34" charset="0"/>
              </a:rPr>
              <a:t>844-289-3442</a:t>
            </a:r>
            <a:r>
              <a:rPr lang="en-US" sz="2800" b="0" i="0" dirty="0">
                <a:solidFill>
                  <a:srgbClr val="333333"/>
                </a:solidFill>
                <a:effectLst/>
                <a:latin typeface="Roboto" panose="02000000000000000000" pitchFamily="2" charset="0"/>
                <a:cs typeface="Calibri" panose="020F0502020204030204" pitchFamily="34" charset="0"/>
              </a:rPr>
              <a:t>.</a:t>
            </a:r>
          </a:p>
          <a:p>
            <a:pPr algn="l">
              <a:lnSpc>
                <a:spcPct val="100000"/>
              </a:lnSpc>
              <a:spcBef>
                <a:spcPts val="1800"/>
              </a:spcBef>
              <a:buFont typeface="Arial" panose="020B0604020202020204" pitchFamily="34" charset="0"/>
              <a:buChar char="•"/>
            </a:pPr>
            <a:r>
              <a:rPr lang="en-US" sz="2800" b="0" i="0" dirty="0">
                <a:solidFill>
                  <a:srgbClr val="333333"/>
                </a:solidFill>
                <a:effectLst/>
                <a:latin typeface="Roboto" panose="02000000000000000000" pitchFamily="2" charset="0"/>
                <a:cs typeface="Calibri" panose="020F0502020204030204" pitchFamily="34" charset="0"/>
              </a:rPr>
              <a:t>Anytime you or your covered family member has been </a:t>
            </a:r>
            <a:r>
              <a:rPr lang="en-US" sz="2800" b="1" i="0" dirty="0">
                <a:solidFill>
                  <a:srgbClr val="E86B1F"/>
                </a:solidFill>
                <a:effectLst/>
                <a:latin typeface="Roboto" panose="02000000000000000000" pitchFamily="2" charset="0"/>
                <a:cs typeface="Calibri" panose="020F0502020204030204" pitchFamily="34" charset="0"/>
              </a:rPr>
              <a:t>admitted as an inpatient</a:t>
            </a:r>
            <a:r>
              <a:rPr lang="en-US" sz="2800" b="0" i="0" dirty="0">
                <a:solidFill>
                  <a:srgbClr val="E86B1F"/>
                </a:solidFill>
                <a:effectLst/>
                <a:latin typeface="Roboto" panose="02000000000000000000" pitchFamily="2" charset="0"/>
                <a:cs typeface="Calibri" panose="020F0502020204030204" pitchFamily="34" charset="0"/>
              </a:rPr>
              <a:t> </a:t>
            </a:r>
            <a:r>
              <a:rPr lang="en-US" sz="2800" b="0" i="0" dirty="0">
                <a:solidFill>
                  <a:srgbClr val="333333"/>
                </a:solidFill>
                <a:effectLst/>
                <a:latin typeface="Roboto" panose="02000000000000000000" pitchFamily="2" charset="0"/>
                <a:cs typeface="Calibri" panose="020F0502020204030204" pitchFamily="34" charset="0"/>
              </a:rPr>
              <a:t>at a hospital, or anytime you feel you may need future assistance with transportation due to a medical situation.</a:t>
            </a:r>
          </a:p>
        </p:txBody>
      </p:sp>
      <p:pic>
        <p:nvPicPr>
          <p:cNvPr id="5" name="Picture Placeholder 4">
            <a:extLst>
              <a:ext uri="{FF2B5EF4-FFF2-40B4-BE49-F238E27FC236}">
                <a16:creationId xmlns:a16="http://schemas.microsoft.com/office/drawing/2014/main" id="{F1AF67EB-A440-4F40-861A-A266D594A0BE}"/>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xfrm>
            <a:off x="7946136" y="0"/>
            <a:ext cx="4245864" cy="6858000"/>
          </a:xfrm>
        </p:spPr>
      </p:pic>
      <p:sp>
        <p:nvSpPr>
          <p:cNvPr id="3" name="Footer Placeholder 4">
            <a:extLst>
              <a:ext uri="{FF2B5EF4-FFF2-40B4-BE49-F238E27FC236}">
                <a16:creationId xmlns:a16="http://schemas.microsoft.com/office/drawing/2014/main" id="{1BF9C9A6-0E3A-757A-2F30-22518B463106}"/>
              </a:ext>
            </a:extLst>
          </p:cNvPr>
          <p:cNvSpPr txBox="1">
            <a:spLocks/>
          </p:cNvSpPr>
          <p:nvPr/>
        </p:nvSpPr>
        <p:spPr>
          <a:xfrm rot="16200000">
            <a:off x="-1040916" y="4458482"/>
            <a:ext cx="2918804" cy="283464"/>
          </a:xfrm>
          <a:prstGeom prst="rect">
            <a:avLst/>
          </a:prstGeom>
        </p:spPr>
        <p:txBody>
          <a:bodyPr vert="horz" lIns="91440" tIns="45720" rIns="91440" bIns="45720" rtlCol="0" anchor="ctr"/>
          <a:lstStyle>
            <a:defPPr>
              <a:defRPr lang="en-US"/>
            </a:defPPr>
            <a:lvl1pPr marL="0" algn="l" defTabSz="914400" rtl="0" eaLnBrk="1" latinLnBrk="0" hangingPunct="1">
              <a:defRPr sz="1600" b="1" kern="1200" cap="all"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RV Association</a:t>
            </a:r>
          </a:p>
        </p:txBody>
      </p:sp>
    </p:spTree>
    <p:extLst>
      <p:ext uri="{BB962C8B-B14F-4D97-AF65-F5344CB8AC3E}">
        <p14:creationId xmlns:p14="http://schemas.microsoft.com/office/powerpoint/2010/main" val="3957067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DFE6B-8A0A-90A3-0AC0-DCFCBEC9020F}"/>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4BF3E9BB-9C0F-BF65-6031-D9854B5EF3F8}"/>
              </a:ext>
            </a:extLst>
          </p:cNvPr>
          <p:cNvSpPr>
            <a:spLocks noGrp="1"/>
          </p:cNvSpPr>
          <p:nvPr>
            <p:ph type="title"/>
          </p:nvPr>
        </p:nvSpPr>
        <p:spPr>
          <a:xfrm>
            <a:off x="1328736" y="786810"/>
            <a:ext cx="10590361" cy="688339"/>
          </a:xfrm>
        </p:spPr>
        <p:txBody>
          <a:bodyPr anchor="t">
            <a:normAutofit fontScale="90000"/>
          </a:bodyPr>
          <a:lstStyle/>
          <a:p>
            <a:r>
              <a:rPr lang="en-US" dirty="0"/>
              <a:t>Have This Info Ready</a:t>
            </a:r>
          </a:p>
        </p:txBody>
      </p:sp>
      <p:sp>
        <p:nvSpPr>
          <p:cNvPr id="21" name="Text Placeholder 20">
            <a:extLst>
              <a:ext uri="{FF2B5EF4-FFF2-40B4-BE49-F238E27FC236}">
                <a16:creationId xmlns:a16="http://schemas.microsoft.com/office/drawing/2014/main" id="{AD276997-629A-FCA7-C56D-E5154B9DCF0B}"/>
              </a:ext>
            </a:extLst>
          </p:cNvPr>
          <p:cNvSpPr>
            <a:spLocks noGrp="1"/>
          </p:cNvSpPr>
          <p:nvPr>
            <p:ph type="body" sz="quarter" idx="12"/>
          </p:nvPr>
        </p:nvSpPr>
        <p:spPr>
          <a:xfrm>
            <a:off x="1328738" y="1579131"/>
            <a:ext cx="7336797" cy="602887"/>
          </a:xfrm>
        </p:spPr>
        <p:txBody>
          <a:bodyPr anchor="t"/>
          <a:lstStyle/>
          <a:p>
            <a:r>
              <a:rPr lang="en-US" dirty="0"/>
              <a:t>WHEN YOU CALL, YOU MAY BE ASKED FOR:</a:t>
            </a:r>
          </a:p>
        </p:txBody>
      </p:sp>
      <p:sp>
        <p:nvSpPr>
          <p:cNvPr id="11" name="Text Placeholder 10">
            <a:extLst>
              <a:ext uri="{FF2B5EF4-FFF2-40B4-BE49-F238E27FC236}">
                <a16:creationId xmlns:a16="http://schemas.microsoft.com/office/drawing/2014/main" id="{976C08AB-4846-D801-93A5-2D25BD2A2E07}"/>
              </a:ext>
            </a:extLst>
          </p:cNvPr>
          <p:cNvSpPr>
            <a:spLocks noGrp="1"/>
          </p:cNvSpPr>
          <p:nvPr>
            <p:ph type="body" sz="quarter" idx="11"/>
          </p:nvPr>
        </p:nvSpPr>
        <p:spPr>
          <a:xfrm>
            <a:off x="1366576" y="2016687"/>
            <a:ext cx="10209539" cy="3832505"/>
          </a:xfrm>
        </p:spPr>
        <p:txBody>
          <a:bodyPr>
            <a:noAutofit/>
          </a:bodyPr>
          <a:lstStyle/>
          <a:p>
            <a:pPr>
              <a:lnSpc>
                <a:spcPct val="100000"/>
              </a:lnSpc>
              <a:spcBef>
                <a:spcPts val="1800"/>
              </a:spcBef>
            </a:pPr>
            <a:r>
              <a:rPr lang="en-US" sz="2800" dirty="0">
                <a:latin typeface="Roboto" panose="02000000000000000000" pitchFamily="2" charset="0"/>
                <a:cs typeface="Calibri" panose="020F0502020204030204" pitchFamily="34" charset="0"/>
              </a:rPr>
              <a:t>Name of caller, phone number, relationship to FMCA member</a:t>
            </a:r>
          </a:p>
          <a:p>
            <a:pPr>
              <a:lnSpc>
                <a:spcPct val="100000"/>
              </a:lnSpc>
              <a:spcBef>
                <a:spcPts val="1800"/>
              </a:spcBef>
            </a:pPr>
            <a:r>
              <a:rPr lang="en-US" sz="2800" dirty="0">
                <a:latin typeface="Roboto" panose="02000000000000000000" pitchFamily="2" charset="0"/>
                <a:cs typeface="Calibri" panose="020F0502020204030204" pitchFamily="34" charset="0"/>
              </a:rPr>
              <a:t>FMCA member name, age, sex, and policy number (F-number) and a description of their condition</a:t>
            </a:r>
          </a:p>
          <a:p>
            <a:pPr>
              <a:lnSpc>
                <a:spcPct val="100000"/>
              </a:lnSpc>
              <a:spcBef>
                <a:spcPts val="1800"/>
              </a:spcBef>
            </a:pPr>
            <a:r>
              <a:rPr lang="en-US" sz="2800" dirty="0">
                <a:latin typeface="Roboto" panose="02000000000000000000" pitchFamily="2" charset="0"/>
                <a:cs typeface="Calibri" panose="020F0502020204030204" pitchFamily="34" charset="0"/>
              </a:rPr>
              <a:t>Name, location, and telephone number of the hospital and treating physician </a:t>
            </a:r>
          </a:p>
          <a:p>
            <a:pPr>
              <a:lnSpc>
                <a:spcPct val="100000"/>
              </a:lnSpc>
              <a:spcBef>
                <a:spcPts val="1800"/>
              </a:spcBef>
            </a:pPr>
            <a:r>
              <a:rPr lang="en-US" sz="2800" dirty="0">
                <a:latin typeface="Roboto" panose="02000000000000000000" pitchFamily="2" charset="0"/>
                <a:cs typeface="Calibri" panose="020F0502020204030204" pitchFamily="34" charset="0"/>
              </a:rPr>
              <a:t>Health insurance information</a:t>
            </a:r>
          </a:p>
          <a:p>
            <a:pPr>
              <a:lnSpc>
                <a:spcPct val="100000"/>
              </a:lnSpc>
              <a:spcBef>
                <a:spcPts val="1800"/>
              </a:spcBef>
            </a:pPr>
            <a:r>
              <a:rPr lang="en-US" sz="2800" dirty="0">
                <a:latin typeface="Roboto" panose="02000000000000000000" pitchFamily="2" charset="0"/>
                <a:cs typeface="Calibri" panose="020F0502020204030204" pitchFamily="34" charset="0"/>
              </a:rPr>
              <a:t>Automobile insurance information (if a car accident)</a:t>
            </a:r>
          </a:p>
        </p:txBody>
      </p:sp>
      <p:sp>
        <p:nvSpPr>
          <p:cNvPr id="3" name="Footer Placeholder 4">
            <a:extLst>
              <a:ext uri="{FF2B5EF4-FFF2-40B4-BE49-F238E27FC236}">
                <a16:creationId xmlns:a16="http://schemas.microsoft.com/office/drawing/2014/main" id="{223C54FB-65B1-2AED-A909-8543D7638DA7}"/>
              </a:ext>
            </a:extLst>
          </p:cNvPr>
          <p:cNvSpPr txBox="1">
            <a:spLocks/>
          </p:cNvSpPr>
          <p:nvPr/>
        </p:nvSpPr>
        <p:spPr>
          <a:xfrm rot="16200000">
            <a:off x="-1040916" y="4458482"/>
            <a:ext cx="2918804" cy="283464"/>
          </a:xfrm>
          <a:prstGeom prst="rect">
            <a:avLst/>
          </a:prstGeom>
        </p:spPr>
        <p:txBody>
          <a:bodyPr vert="horz" lIns="91440" tIns="45720" rIns="91440" bIns="45720" rtlCol="0" anchor="ctr"/>
          <a:lstStyle>
            <a:defPPr>
              <a:defRPr lang="en-US"/>
            </a:defPPr>
            <a:lvl1pPr marL="0" algn="l" defTabSz="914400" rtl="0" eaLnBrk="1" latinLnBrk="0" hangingPunct="1">
              <a:defRPr sz="1600" b="1" kern="1200" cap="all"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RV Association</a:t>
            </a:r>
          </a:p>
        </p:txBody>
      </p:sp>
      <p:sp>
        <p:nvSpPr>
          <p:cNvPr id="2" name="TextBox 1">
            <a:extLst>
              <a:ext uri="{FF2B5EF4-FFF2-40B4-BE49-F238E27FC236}">
                <a16:creationId xmlns:a16="http://schemas.microsoft.com/office/drawing/2014/main" id="{A0916BAB-976E-F699-E301-D1E0F9FF8F90}"/>
              </a:ext>
            </a:extLst>
          </p:cNvPr>
          <p:cNvSpPr txBox="1"/>
          <p:nvPr/>
        </p:nvSpPr>
        <p:spPr>
          <a:xfrm>
            <a:off x="7754080" y="371240"/>
            <a:ext cx="2941162" cy="1438855"/>
          </a:xfrm>
          <a:prstGeom prst="rect">
            <a:avLst/>
          </a:prstGeom>
          <a:noFill/>
        </p:spPr>
        <p:txBody>
          <a:bodyPr wrap="square" rtlCol="0">
            <a:spAutoFit/>
          </a:bodyPr>
          <a:lstStyle/>
          <a:p>
            <a:pPr marL="0" lvl="0" indent="0">
              <a:lnSpc>
                <a:spcPct val="125000"/>
              </a:lnSpc>
            </a:pPr>
            <a:endParaRPr lang="en-US" sz="1400" b="1" dirty="0">
              <a:solidFill>
                <a:schemeClr val="tx2"/>
              </a:solidFill>
              <a:latin typeface="Roboto" panose="02000000000000000000" pitchFamily="2" charset="0"/>
              <a:cs typeface="Calibri" panose="020F0502020204030204" pitchFamily="34" charset="0"/>
            </a:endParaRPr>
          </a:p>
          <a:p>
            <a:pPr marL="0" lvl="0" indent="0">
              <a:lnSpc>
                <a:spcPct val="125000"/>
              </a:lnSpc>
            </a:pPr>
            <a:r>
              <a:rPr lang="en-US" sz="2000" b="1" dirty="0">
                <a:solidFill>
                  <a:schemeClr val="tx2"/>
                </a:solidFill>
                <a:latin typeface="Roboto" panose="02000000000000000000" pitchFamily="2" charset="0"/>
                <a:cs typeface="Calibri" panose="020F0502020204030204" pitchFamily="34" charset="0"/>
              </a:rPr>
              <a:t>Scan to Download your Assistance Card </a:t>
            </a:r>
            <a:r>
              <a:rPr lang="en-US" sz="2000" dirty="0">
                <a:solidFill>
                  <a:schemeClr val="tx2"/>
                </a:solidFill>
                <a:latin typeface="Roboto" panose="02000000000000000000" pitchFamily="2" charset="0"/>
                <a:cs typeface="Calibri" panose="020F0502020204030204" pitchFamily="34" charset="0"/>
                <a:sym typeface="Wingdings" panose="05000000000000000000" pitchFamily="2" charset="2"/>
              </a:rPr>
              <a:t></a:t>
            </a:r>
            <a:endParaRPr lang="en-US" sz="2000" dirty="0">
              <a:solidFill>
                <a:schemeClr val="tx2"/>
              </a:solidFill>
              <a:latin typeface="Roboto" panose="02000000000000000000" pitchFamily="2" charset="0"/>
              <a:cs typeface="Calibri" panose="020F0502020204030204" pitchFamily="34" charset="0"/>
            </a:endParaRPr>
          </a:p>
          <a:p>
            <a:endParaRPr lang="en-US" dirty="0">
              <a:solidFill>
                <a:schemeClr val="tx2"/>
              </a:solidFill>
              <a:latin typeface="Roboto" panose="02000000000000000000" pitchFamily="2" charset="0"/>
              <a:cs typeface="Calibri" panose="020F0502020204030204" pitchFamily="34" charset="0"/>
            </a:endParaRPr>
          </a:p>
        </p:txBody>
      </p:sp>
      <p:pic>
        <p:nvPicPr>
          <p:cNvPr id="5" name="Picture 4" descr="A qr code on a white background&#10;&#10;AI-generated content may be incorrect.">
            <a:extLst>
              <a:ext uri="{FF2B5EF4-FFF2-40B4-BE49-F238E27FC236}">
                <a16:creationId xmlns:a16="http://schemas.microsoft.com/office/drawing/2014/main" id="{23F85C74-9FDA-D016-B875-AF6E07B0F76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695242" y="371240"/>
            <a:ext cx="1223855" cy="1257218"/>
          </a:xfrm>
          <a:prstGeom prst="rect">
            <a:avLst/>
          </a:prstGeom>
        </p:spPr>
      </p:pic>
      <p:sp>
        <p:nvSpPr>
          <p:cNvPr id="4" name="Rectangle: Rounded Corners 3">
            <a:extLst>
              <a:ext uri="{FF2B5EF4-FFF2-40B4-BE49-F238E27FC236}">
                <a16:creationId xmlns:a16="http://schemas.microsoft.com/office/drawing/2014/main" id="{73169D44-878D-033F-6A0D-9EC4CD40E376}"/>
              </a:ext>
            </a:extLst>
          </p:cNvPr>
          <p:cNvSpPr/>
          <p:nvPr/>
        </p:nvSpPr>
        <p:spPr>
          <a:xfrm>
            <a:off x="7607431" y="-150828"/>
            <a:ext cx="4675695" cy="1960924"/>
          </a:xfrm>
          <a:prstGeom prst="roundRect">
            <a:avLst>
              <a:gd name="adj" fmla="val 4649"/>
            </a:avLst>
          </a:prstGeom>
          <a:noFill/>
          <a:ln w="28575">
            <a:solidFill>
              <a:srgbClr val="E86B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2780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28AB8-C1CA-FEA5-3389-8A992266F78D}"/>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3F6EDA24-E7AE-908C-74E5-465FCF4183CD}"/>
              </a:ext>
            </a:extLst>
          </p:cNvPr>
          <p:cNvSpPr>
            <a:spLocks noGrp="1"/>
          </p:cNvSpPr>
          <p:nvPr>
            <p:ph type="title"/>
          </p:nvPr>
        </p:nvSpPr>
        <p:spPr>
          <a:xfrm>
            <a:off x="1328737" y="786810"/>
            <a:ext cx="8013226" cy="1395208"/>
          </a:xfrm>
        </p:spPr>
        <p:txBody>
          <a:bodyPr anchor="t"/>
          <a:lstStyle/>
          <a:p>
            <a:r>
              <a:rPr lang="en-US" dirty="0"/>
              <a:t>WHEN ARE YOU COVERED?</a:t>
            </a:r>
          </a:p>
        </p:txBody>
      </p:sp>
      <p:sp>
        <p:nvSpPr>
          <p:cNvPr id="11" name="Text Placeholder 10">
            <a:extLst>
              <a:ext uri="{FF2B5EF4-FFF2-40B4-BE49-F238E27FC236}">
                <a16:creationId xmlns:a16="http://schemas.microsoft.com/office/drawing/2014/main" id="{24312140-7157-924B-9757-82B3D456F9F3}"/>
              </a:ext>
            </a:extLst>
          </p:cNvPr>
          <p:cNvSpPr>
            <a:spLocks noGrp="1"/>
          </p:cNvSpPr>
          <p:nvPr>
            <p:ph type="body" sz="quarter" idx="11"/>
          </p:nvPr>
        </p:nvSpPr>
        <p:spPr>
          <a:xfrm>
            <a:off x="1328737" y="1808252"/>
            <a:ext cx="10275925" cy="3832505"/>
          </a:xfrm>
        </p:spPr>
        <p:txBody>
          <a:bodyPr>
            <a:noAutofit/>
          </a:bodyPr>
          <a:lstStyle/>
          <a:p>
            <a:pPr marL="228600" marR="0" lvl="0" indent="-228600" algn="l" defTabSz="914400" rtl="0" eaLnBrk="1" fontAlgn="auto" latinLnBrk="0" hangingPunct="1">
              <a:lnSpc>
                <a:spcPct val="110000"/>
              </a:lnSpc>
              <a:spcBef>
                <a:spcPts val="18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When you are </a:t>
            </a:r>
            <a:r>
              <a:rPr kumimoji="0" lang="en-US" sz="3200" b="1" i="0" u="none" strike="noStrike" kern="1200" cap="none" spc="0" normalizeH="0" baseline="0" noProof="0" dirty="0">
                <a:ln>
                  <a:noFill/>
                </a:ln>
                <a:solidFill>
                  <a:srgbClr val="E86B1F"/>
                </a:solidFill>
                <a:effectLst/>
                <a:uLnTx/>
                <a:uFillTx/>
                <a:latin typeface="Roboto" panose="02000000000000000000" pitchFamily="2" charset="0"/>
                <a:ea typeface="Roboto" panose="02000000000000000000" pitchFamily="2" charset="0"/>
                <a:cs typeface="+mn-cs"/>
              </a:rPr>
              <a:t>on a trip*</a:t>
            </a:r>
            <a:r>
              <a:rPr kumimoji="0" lang="en-US" sz="320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mn-cs"/>
              </a:rPr>
              <a:t>, and</a:t>
            </a:r>
          </a:p>
          <a:p>
            <a:pPr marL="228600" marR="0" lvl="0" indent="-228600" algn="l" defTabSz="914400" rtl="0" eaLnBrk="1" fontAlgn="auto" latinLnBrk="0" hangingPunct="1">
              <a:lnSpc>
                <a:spcPct val="110000"/>
              </a:lnSpc>
              <a:spcBef>
                <a:spcPts val="18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E86B1F"/>
                </a:solidFill>
                <a:effectLst/>
                <a:uLnTx/>
                <a:uFillTx/>
                <a:latin typeface="Roboto" panose="02000000000000000000" pitchFamily="2" charset="0"/>
                <a:ea typeface="Roboto" panose="02000000000000000000" pitchFamily="2" charset="0"/>
                <a:cs typeface="+mn-cs"/>
              </a:rPr>
              <a:t>Are at least 75 miles away from home </a:t>
            </a:r>
            <a:r>
              <a:rPr kumimoji="0" lang="en-US" sz="3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(unless your primary residence is your RV) </a:t>
            </a:r>
          </a:p>
          <a:p>
            <a:pPr marL="228600" marR="0" lvl="0" indent="-228600" algn="l" defTabSz="914400" rtl="0" eaLnBrk="1" fontAlgn="auto" latinLnBrk="0" hangingPunct="1">
              <a:lnSpc>
                <a:spcPct val="110000"/>
              </a:lnSpc>
              <a:spcBef>
                <a:spcPts val="1800"/>
              </a:spcBef>
              <a:spcAft>
                <a:spcPts val="0"/>
              </a:spcAft>
              <a:buClrTx/>
              <a:buSzTx/>
              <a:buFont typeface="Arial" panose="020B0604020202020204" pitchFamily="34" charset="0"/>
              <a:buChar char="•"/>
              <a:tabLst/>
              <a:defRPr/>
            </a:pPr>
            <a:r>
              <a:rPr lang="en-US" sz="3200" dirty="0">
                <a:solidFill>
                  <a:srgbClr val="000000"/>
                </a:solidFill>
                <a:latin typeface="Roboto" panose="02000000000000000000" pitchFamily="2" charset="0"/>
                <a:ea typeface="Roboto" panose="02000000000000000000" pitchFamily="2" charset="0"/>
                <a:cs typeface="+mn-cs"/>
              </a:rPr>
              <a:t>This is </a:t>
            </a:r>
            <a:r>
              <a:rPr lang="en-US" sz="3200" b="1" dirty="0">
                <a:solidFill>
                  <a:srgbClr val="E86B1F"/>
                </a:solidFill>
                <a:latin typeface="Roboto" panose="02000000000000000000" pitchFamily="2" charset="0"/>
                <a:ea typeface="Roboto" panose="02000000000000000000" pitchFamily="2" charset="0"/>
                <a:cs typeface="+mn-cs"/>
              </a:rPr>
              <a:t>worldwide coverage;</a:t>
            </a:r>
            <a:r>
              <a:rPr lang="en-US" sz="3200" dirty="0">
                <a:solidFill>
                  <a:srgbClr val="000000"/>
                </a:solidFill>
                <a:latin typeface="Roboto" panose="02000000000000000000" pitchFamily="2" charset="0"/>
                <a:ea typeface="Roboto" panose="02000000000000000000" pitchFamily="2" charset="0"/>
                <a:cs typeface="+mn-cs"/>
              </a:rPr>
              <a:t> RV is not required.</a:t>
            </a:r>
            <a:endParaRPr kumimoji="0" lang="en-US" sz="3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10000"/>
              </a:lnSpc>
              <a:spcBef>
                <a:spcPts val="1800"/>
              </a:spcBef>
              <a:spcAft>
                <a:spcPts val="0"/>
              </a:spcAft>
              <a:buClrTx/>
              <a:buSzTx/>
              <a:buNone/>
              <a:tabLst/>
              <a:defRPr/>
            </a:pPr>
            <a:endParaRPr kumimoji="0" lang="en-US" sz="2400" b="0" i="0" u="none" strike="noStrike" kern="1200" cap="none" spc="0" normalizeH="0" baseline="3000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sp>
        <p:nvSpPr>
          <p:cNvPr id="3" name="Footer Placeholder 4">
            <a:extLst>
              <a:ext uri="{FF2B5EF4-FFF2-40B4-BE49-F238E27FC236}">
                <a16:creationId xmlns:a16="http://schemas.microsoft.com/office/drawing/2014/main" id="{AED806BB-0EAE-F10E-3D8F-2F4A4473BE5C}"/>
              </a:ext>
            </a:extLst>
          </p:cNvPr>
          <p:cNvSpPr txBox="1">
            <a:spLocks/>
          </p:cNvSpPr>
          <p:nvPr/>
        </p:nvSpPr>
        <p:spPr>
          <a:xfrm rot="16200000">
            <a:off x="-1040916" y="4458482"/>
            <a:ext cx="2918804" cy="283464"/>
          </a:xfrm>
          <a:prstGeom prst="rect">
            <a:avLst/>
          </a:prstGeom>
        </p:spPr>
        <p:txBody>
          <a:bodyPr vert="horz" lIns="91440" tIns="45720" rIns="91440" bIns="45720" rtlCol="0" anchor="ctr"/>
          <a:lstStyle>
            <a:defPPr>
              <a:defRPr lang="en-US"/>
            </a:defPPr>
            <a:lvl1pPr marL="0" algn="l" defTabSz="914400" rtl="0" eaLnBrk="1" latinLnBrk="0" hangingPunct="1">
              <a:defRPr sz="1600" b="1" kern="1200" cap="all"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RV Association</a:t>
            </a:r>
          </a:p>
        </p:txBody>
      </p:sp>
      <p:sp>
        <p:nvSpPr>
          <p:cNvPr id="4" name="TextBox 3">
            <a:extLst>
              <a:ext uri="{FF2B5EF4-FFF2-40B4-BE49-F238E27FC236}">
                <a16:creationId xmlns:a16="http://schemas.microsoft.com/office/drawing/2014/main" id="{CE961AF9-B9A1-B0DD-E2FA-A6AEBE0EC158}"/>
              </a:ext>
            </a:extLst>
          </p:cNvPr>
          <p:cNvSpPr txBox="1"/>
          <p:nvPr/>
        </p:nvSpPr>
        <p:spPr>
          <a:xfrm>
            <a:off x="2007909" y="5031646"/>
            <a:ext cx="6740165" cy="1286506"/>
          </a:xfrm>
          <a:prstGeom prst="rect">
            <a:avLst/>
          </a:prstGeom>
          <a:noFill/>
        </p:spPr>
        <p:txBody>
          <a:bodyPr wrap="square">
            <a:spAutoFit/>
          </a:bodyPr>
          <a:lstStyle/>
          <a:p>
            <a:pPr marL="0" marR="0" lvl="0" indent="0" algn="l" defTabSz="914400" rtl="0" eaLnBrk="1" fontAlgn="auto" latinLnBrk="0" hangingPunct="1">
              <a:lnSpc>
                <a:spcPct val="110000"/>
              </a:lnSpc>
              <a:spcBef>
                <a:spcPts val="1000"/>
              </a:spcBef>
              <a:spcAft>
                <a:spcPts val="0"/>
              </a:spcAft>
              <a:buClrTx/>
              <a:buSzTx/>
              <a:buNone/>
              <a:tabLst/>
              <a:defRPr/>
            </a:pPr>
            <a:r>
              <a:rPr kumimoji="0" lang="en-US" sz="2400" b="0" i="0" u="none" strike="noStrike" kern="1200" cap="none" spc="0" normalizeH="0" baseline="30000" noProof="0" dirty="0">
                <a:ln>
                  <a:noFill/>
                </a:ln>
                <a:solidFill>
                  <a:srgbClr val="000000"/>
                </a:solidFill>
                <a:effectLst/>
                <a:uLnTx/>
                <a:uFillTx/>
                <a:latin typeface="Roboto" panose="02000000000000000000" pitchFamily="2" charset="0"/>
                <a:ea typeface="Roboto" panose="02000000000000000000" pitchFamily="2" charset="0"/>
                <a:cs typeface="+mn-cs"/>
              </a:rPr>
              <a: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Trip means travel by air, land, or sea which is at least 75 miles away from a residence you own or lease.</a:t>
            </a:r>
          </a:p>
        </p:txBody>
      </p:sp>
    </p:spTree>
    <p:extLst>
      <p:ext uri="{BB962C8B-B14F-4D97-AF65-F5344CB8AC3E}">
        <p14:creationId xmlns:p14="http://schemas.microsoft.com/office/powerpoint/2010/main" val="1172636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081BD-D636-0664-72B8-D1773F2CA5CC}"/>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756AE3D4-C138-383F-CA06-748DBAE27510}"/>
              </a:ext>
            </a:extLst>
          </p:cNvPr>
          <p:cNvSpPr>
            <a:spLocks noGrp="1"/>
          </p:cNvSpPr>
          <p:nvPr>
            <p:ph type="title"/>
          </p:nvPr>
        </p:nvSpPr>
        <p:spPr>
          <a:xfrm>
            <a:off x="1328737" y="786810"/>
            <a:ext cx="6132767" cy="1395208"/>
          </a:xfrm>
        </p:spPr>
        <p:txBody>
          <a:bodyPr anchor="t"/>
          <a:lstStyle/>
          <a:p>
            <a:r>
              <a:rPr lang="en-US" dirty="0"/>
              <a:t>WHO IS COVERED?</a:t>
            </a:r>
          </a:p>
        </p:txBody>
      </p:sp>
      <p:sp>
        <p:nvSpPr>
          <p:cNvPr id="11" name="Text Placeholder 10">
            <a:extLst>
              <a:ext uri="{FF2B5EF4-FFF2-40B4-BE49-F238E27FC236}">
                <a16:creationId xmlns:a16="http://schemas.microsoft.com/office/drawing/2014/main" id="{35630CAD-D15F-8DB9-6AD0-47AF1D129438}"/>
              </a:ext>
            </a:extLst>
          </p:cNvPr>
          <p:cNvSpPr>
            <a:spLocks noGrp="1"/>
          </p:cNvSpPr>
          <p:nvPr>
            <p:ph type="body" sz="quarter" idx="11"/>
          </p:nvPr>
        </p:nvSpPr>
        <p:spPr>
          <a:xfrm>
            <a:off x="1319044" y="2108491"/>
            <a:ext cx="6627092" cy="3832505"/>
          </a:xfrm>
        </p:spPr>
        <p:txBody>
          <a:bodyPr numCol="2">
            <a:noAutofit/>
          </a:bodyPr>
          <a:lstStyle/>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2800" dirty="0">
                <a:solidFill>
                  <a:srgbClr val="000000"/>
                </a:solidFill>
                <a:latin typeface="Roboto" panose="02000000000000000000" pitchFamily="2" charset="0"/>
                <a:ea typeface="Roboto" panose="02000000000000000000" pitchFamily="2" charset="0"/>
                <a:cs typeface="+mn-cs"/>
              </a:rPr>
              <a:t>Charter Members</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Full Members</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2800" dirty="0">
                <a:solidFill>
                  <a:srgbClr val="000000"/>
                </a:solidFill>
                <a:latin typeface="Roboto" panose="02000000000000000000" pitchFamily="2" charset="0"/>
                <a:ea typeface="Roboto" panose="02000000000000000000" pitchFamily="2" charset="0"/>
                <a:cs typeface="+mn-cs"/>
              </a:rPr>
              <a:t>Life Members</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Full Lifetime Members</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2800" dirty="0">
                <a:solidFill>
                  <a:srgbClr val="000000"/>
                </a:solidFill>
                <a:latin typeface="Roboto" panose="02000000000000000000" pitchFamily="2" charset="0"/>
                <a:ea typeface="Roboto" panose="02000000000000000000" pitchFamily="2" charset="0"/>
                <a:cs typeface="+mn-cs"/>
              </a:rPr>
              <a:t>Members</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Pathfinders</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2800" dirty="0">
                <a:solidFill>
                  <a:srgbClr val="000000"/>
                </a:solidFill>
                <a:latin typeface="Roboto" panose="02000000000000000000" pitchFamily="2" charset="0"/>
                <a:ea typeface="Roboto" panose="02000000000000000000" pitchFamily="2" charset="0"/>
                <a:cs typeface="+mn-cs"/>
              </a:rPr>
              <a:t>Emeritus / Family Associate Members</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And Dependents when traveling</a:t>
            </a:r>
          </a:p>
        </p:txBody>
      </p:sp>
      <p:sp>
        <p:nvSpPr>
          <p:cNvPr id="3" name="Footer Placeholder 4">
            <a:extLst>
              <a:ext uri="{FF2B5EF4-FFF2-40B4-BE49-F238E27FC236}">
                <a16:creationId xmlns:a16="http://schemas.microsoft.com/office/drawing/2014/main" id="{7D6BBFBC-8805-3BD9-9ABE-9084F7B805D8}"/>
              </a:ext>
            </a:extLst>
          </p:cNvPr>
          <p:cNvSpPr txBox="1">
            <a:spLocks/>
          </p:cNvSpPr>
          <p:nvPr/>
        </p:nvSpPr>
        <p:spPr>
          <a:xfrm rot="16200000">
            <a:off x="-1040916" y="4458482"/>
            <a:ext cx="2918804" cy="283464"/>
          </a:xfrm>
          <a:prstGeom prst="rect">
            <a:avLst/>
          </a:prstGeom>
        </p:spPr>
        <p:txBody>
          <a:bodyPr vert="horz" lIns="91440" tIns="45720" rIns="91440" bIns="45720" rtlCol="0" anchor="ctr"/>
          <a:lstStyle>
            <a:defPPr>
              <a:defRPr lang="en-US"/>
            </a:defPPr>
            <a:lvl1pPr marL="0" algn="l" defTabSz="914400" rtl="0" eaLnBrk="1" latinLnBrk="0" hangingPunct="1">
              <a:defRPr sz="1600" b="1" kern="1200" cap="all"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RV Association</a:t>
            </a:r>
          </a:p>
        </p:txBody>
      </p:sp>
      <p:pic>
        <p:nvPicPr>
          <p:cNvPr id="6" name="Picture Placeholder 4">
            <a:extLst>
              <a:ext uri="{FF2B5EF4-FFF2-40B4-BE49-F238E27FC236}">
                <a16:creationId xmlns:a16="http://schemas.microsoft.com/office/drawing/2014/main" id="{1C1DE5CF-C825-4AFA-AF17-265E7A29F117}"/>
              </a:ext>
            </a:extLst>
          </p:cNvPr>
          <p:cNvPicPr>
            <a:picLocks noGrp="1" noChangeAspect="1"/>
          </p:cNvPicPr>
          <p:nvPr>
            <p:ph type="pic" sz="quarter" idx="10"/>
          </p:nvPr>
        </p:nvPicPr>
        <p:blipFill>
          <a:blip r:embed="rId3"/>
          <a:srcRect l="41157" r="17569"/>
          <a:stretch/>
        </p:blipFill>
        <p:spPr>
          <a:xfrm>
            <a:off x="7946136" y="0"/>
            <a:ext cx="4245864" cy="6858000"/>
          </a:xfrm>
        </p:spPr>
      </p:pic>
    </p:spTree>
    <p:extLst>
      <p:ext uri="{BB962C8B-B14F-4D97-AF65-F5344CB8AC3E}">
        <p14:creationId xmlns:p14="http://schemas.microsoft.com/office/powerpoint/2010/main" val="282259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C70F9-D612-7E71-8622-42B4BF295844}"/>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74FE9627-E60B-E859-9A88-C75DE1AC7304}"/>
              </a:ext>
            </a:extLst>
          </p:cNvPr>
          <p:cNvSpPr>
            <a:spLocks noGrp="1"/>
          </p:cNvSpPr>
          <p:nvPr>
            <p:ph type="title"/>
          </p:nvPr>
        </p:nvSpPr>
        <p:spPr>
          <a:xfrm>
            <a:off x="1328737" y="786810"/>
            <a:ext cx="10540175" cy="1395208"/>
          </a:xfrm>
        </p:spPr>
        <p:txBody>
          <a:bodyPr anchor="t">
            <a:normAutofit/>
          </a:bodyPr>
          <a:lstStyle/>
          <a:p>
            <a:r>
              <a:rPr lang="en-US" sz="4000" dirty="0"/>
              <a:t>Travel assistance benefits</a:t>
            </a:r>
            <a:r>
              <a:rPr lang="en-US" sz="4000" baseline="30000" dirty="0"/>
              <a:t>*</a:t>
            </a:r>
          </a:p>
        </p:txBody>
      </p:sp>
      <p:sp>
        <p:nvSpPr>
          <p:cNvPr id="11" name="Text Placeholder 10">
            <a:extLst>
              <a:ext uri="{FF2B5EF4-FFF2-40B4-BE49-F238E27FC236}">
                <a16:creationId xmlns:a16="http://schemas.microsoft.com/office/drawing/2014/main" id="{22A42DE4-5308-F681-770A-57F5C1237404}"/>
              </a:ext>
            </a:extLst>
          </p:cNvPr>
          <p:cNvSpPr>
            <a:spLocks noGrp="1"/>
          </p:cNvSpPr>
          <p:nvPr>
            <p:ph type="body" sz="quarter" idx="11"/>
          </p:nvPr>
        </p:nvSpPr>
        <p:spPr>
          <a:xfrm>
            <a:off x="1319043" y="1685054"/>
            <a:ext cx="10253831" cy="2072984"/>
          </a:xfrm>
        </p:spPr>
        <p:txBody>
          <a:bodyPr>
            <a:noAutofit/>
          </a:bodyPr>
          <a:lstStyle/>
          <a:p>
            <a:pPr marL="0" indent="0">
              <a:lnSpc>
                <a:spcPct val="125000"/>
              </a:lnSpc>
              <a:spcAft>
                <a:spcPts val="600"/>
              </a:spcAft>
              <a:buSzPct val="100000"/>
              <a:buNone/>
            </a:pPr>
            <a:r>
              <a:rPr lang="en-US" sz="2000" dirty="0">
                <a:latin typeface="Roboto" panose="02000000000000000000" pitchFamily="2" charset="0"/>
                <a:ea typeface="Roboto" panose="02000000000000000000" pitchFamily="2" charset="0"/>
              </a:rPr>
              <a:t>Must be approved and arranged by our travel assistance provider.</a:t>
            </a:r>
          </a:p>
        </p:txBody>
      </p:sp>
      <p:sp>
        <p:nvSpPr>
          <p:cNvPr id="3" name="Footer Placeholder 4">
            <a:extLst>
              <a:ext uri="{FF2B5EF4-FFF2-40B4-BE49-F238E27FC236}">
                <a16:creationId xmlns:a16="http://schemas.microsoft.com/office/drawing/2014/main" id="{CF525F10-1D06-687A-A8E6-5F95537A88EA}"/>
              </a:ext>
            </a:extLst>
          </p:cNvPr>
          <p:cNvSpPr txBox="1">
            <a:spLocks/>
          </p:cNvSpPr>
          <p:nvPr/>
        </p:nvSpPr>
        <p:spPr>
          <a:xfrm rot="16200000">
            <a:off x="-1040916" y="4458482"/>
            <a:ext cx="2918804" cy="283464"/>
          </a:xfrm>
          <a:prstGeom prst="rect">
            <a:avLst/>
          </a:prstGeom>
        </p:spPr>
        <p:txBody>
          <a:bodyPr vert="horz" lIns="91440" tIns="45720" rIns="91440" bIns="45720" rtlCol="0" anchor="ctr"/>
          <a:lstStyle>
            <a:defPPr>
              <a:defRPr lang="en-US"/>
            </a:defPPr>
            <a:lvl1pPr marL="0" algn="l" defTabSz="914400" rtl="0" eaLnBrk="1" latinLnBrk="0" hangingPunct="1">
              <a:defRPr sz="1600" b="1" kern="1200" cap="all"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RV Association</a:t>
            </a:r>
          </a:p>
        </p:txBody>
      </p:sp>
      <p:sp>
        <p:nvSpPr>
          <p:cNvPr id="14" name="TextBox 13">
            <a:extLst>
              <a:ext uri="{FF2B5EF4-FFF2-40B4-BE49-F238E27FC236}">
                <a16:creationId xmlns:a16="http://schemas.microsoft.com/office/drawing/2014/main" id="{2AF85085-EE7A-79AD-4127-50251C0A7BE8}"/>
              </a:ext>
            </a:extLst>
          </p:cNvPr>
          <p:cNvSpPr txBox="1"/>
          <p:nvPr/>
        </p:nvSpPr>
        <p:spPr>
          <a:xfrm>
            <a:off x="1341982" y="3067905"/>
            <a:ext cx="9847634" cy="3801041"/>
          </a:xfrm>
          <a:prstGeom prst="rect">
            <a:avLst/>
          </a:prstGeom>
          <a:noFill/>
        </p:spPr>
        <p:txBody>
          <a:bodyPr wrap="square" numCol="2">
            <a:spAutoFit/>
          </a:bodyPr>
          <a:lstStyle/>
          <a:p>
            <a:pPr marL="285750" indent="-285750">
              <a:spcAft>
                <a:spcPts val="1800"/>
              </a:spcAft>
              <a:buSzPct val="100000"/>
              <a:buFont typeface="Arial" panose="020B0604020202020204" pitchFamily="34" charset="0"/>
              <a:buChar char="•"/>
            </a:pPr>
            <a:r>
              <a:rPr lang="en-US" sz="2800" dirty="0">
                <a:latin typeface="Roboto" panose="02000000000000000000" pitchFamily="2" charset="0"/>
                <a:ea typeface="Roboto" panose="02000000000000000000" pitchFamily="2" charset="0"/>
              </a:rPr>
              <a:t>Emergency Medical Evacuation</a:t>
            </a:r>
          </a:p>
          <a:p>
            <a:pPr marL="285750" indent="-285750">
              <a:spcAft>
                <a:spcPts val="1800"/>
              </a:spcAft>
              <a:buSzPct val="100000"/>
              <a:buFont typeface="Arial" panose="020B0604020202020204" pitchFamily="34" charset="0"/>
              <a:buChar char="•"/>
            </a:pPr>
            <a:r>
              <a:rPr lang="en-US" sz="2800" dirty="0">
                <a:latin typeface="Roboto" panose="02000000000000000000" pitchFamily="2" charset="0"/>
                <a:ea typeface="Roboto" panose="02000000000000000000" pitchFamily="2" charset="0"/>
              </a:rPr>
              <a:t>Medically Necessary Repatriation</a:t>
            </a:r>
          </a:p>
          <a:p>
            <a:pPr marL="285750" indent="-285750">
              <a:spcAft>
                <a:spcPts val="1800"/>
              </a:spcAft>
              <a:buSzPct val="100000"/>
              <a:buFont typeface="Arial" panose="020B0604020202020204" pitchFamily="34" charset="0"/>
              <a:buChar char="•"/>
            </a:pPr>
            <a:r>
              <a:rPr lang="en-US" sz="2800" dirty="0">
                <a:latin typeface="Roboto" panose="02000000000000000000" pitchFamily="2" charset="0"/>
                <a:ea typeface="Roboto" panose="02000000000000000000" pitchFamily="2" charset="0"/>
              </a:rPr>
              <a:t>Emergency Reunion</a:t>
            </a:r>
            <a:br>
              <a:rPr lang="en-US" sz="2800" dirty="0">
                <a:latin typeface="Roboto" panose="02000000000000000000" pitchFamily="2" charset="0"/>
                <a:ea typeface="Roboto" panose="02000000000000000000" pitchFamily="2" charset="0"/>
              </a:rPr>
            </a:br>
            <a:br>
              <a:rPr lang="en-US" sz="2800" dirty="0">
                <a:latin typeface="Roboto" panose="02000000000000000000" pitchFamily="2" charset="0"/>
                <a:ea typeface="Roboto" panose="02000000000000000000" pitchFamily="2" charset="0"/>
              </a:rPr>
            </a:br>
            <a:endParaRPr lang="en-US" sz="2800" dirty="0">
              <a:latin typeface="Roboto" panose="02000000000000000000" pitchFamily="2" charset="0"/>
              <a:ea typeface="Roboto" panose="02000000000000000000" pitchFamily="2" charset="0"/>
            </a:endParaRPr>
          </a:p>
          <a:p>
            <a:pPr marL="285750" indent="-285750">
              <a:spcAft>
                <a:spcPts val="1800"/>
              </a:spcAft>
              <a:buSzPct val="100000"/>
              <a:buFont typeface="Arial" panose="020B0604020202020204" pitchFamily="34" charset="0"/>
              <a:buChar char="•"/>
            </a:pPr>
            <a:r>
              <a:rPr lang="en-US" sz="2800" dirty="0">
                <a:latin typeface="Roboto" panose="02000000000000000000" pitchFamily="2" charset="0"/>
                <a:ea typeface="Roboto" panose="02000000000000000000" pitchFamily="2" charset="0"/>
              </a:rPr>
              <a:t>Return of Vehicle</a:t>
            </a:r>
          </a:p>
          <a:p>
            <a:pPr marL="285750" indent="-285750">
              <a:spcAft>
                <a:spcPts val="1800"/>
              </a:spcAft>
              <a:buSzPct val="100000"/>
              <a:buFont typeface="Arial" panose="020B0604020202020204" pitchFamily="34" charset="0"/>
              <a:buChar char="•"/>
            </a:pPr>
            <a:r>
              <a:rPr lang="en-US" sz="2800" dirty="0">
                <a:latin typeface="Roboto" panose="02000000000000000000" pitchFamily="2" charset="0"/>
                <a:ea typeface="Roboto" panose="02000000000000000000" pitchFamily="2" charset="0"/>
              </a:rPr>
              <a:t>Return of Pets</a:t>
            </a:r>
          </a:p>
          <a:p>
            <a:pPr marL="285750" indent="-285750">
              <a:spcAft>
                <a:spcPts val="1800"/>
              </a:spcAft>
              <a:buSzPct val="100000"/>
              <a:buFont typeface="Arial" panose="020B0604020202020204" pitchFamily="34" charset="0"/>
              <a:buChar char="•"/>
            </a:pPr>
            <a:r>
              <a:rPr lang="en-US" sz="2800" dirty="0">
                <a:latin typeface="Roboto" panose="02000000000000000000" pitchFamily="2" charset="0"/>
                <a:ea typeface="Roboto" panose="02000000000000000000" pitchFamily="2" charset="0"/>
              </a:rPr>
              <a:t>Return of Dependent Children</a:t>
            </a:r>
          </a:p>
          <a:p>
            <a:pPr marL="285750" indent="-285750">
              <a:spcAft>
                <a:spcPts val="1800"/>
              </a:spcAft>
              <a:buSzPct val="100000"/>
              <a:buFont typeface="Arial" panose="020B0604020202020204" pitchFamily="34" charset="0"/>
              <a:buChar char="•"/>
            </a:pPr>
            <a:r>
              <a:rPr lang="en-US" sz="2800" dirty="0">
                <a:latin typeface="Roboto" panose="02000000000000000000" pitchFamily="2" charset="0"/>
                <a:ea typeface="Roboto" panose="02000000000000000000" pitchFamily="2" charset="0"/>
              </a:rPr>
              <a:t>Return of Mortal Remains</a:t>
            </a:r>
          </a:p>
          <a:p>
            <a:pPr marL="285750" indent="-285750">
              <a:spcAft>
                <a:spcPts val="1800"/>
              </a:spcAft>
              <a:buSzPct val="100000"/>
              <a:buFont typeface="Arial" panose="020B0604020202020204" pitchFamily="34" charset="0"/>
              <a:buChar char="•"/>
            </a:pPr>
            <a:endParaRPr lang="en-US" sz="2800" dirty="0">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204102F4-A776-73B5-AF1F-23407802FFC2}"/>
              </a:ext>
            </a:extLst>
          </p:cNvPr>
          <p:cNvSpPr txBox="1"/>
          <p:nvPr/>
        </p:nvSpPr>
        <p:spPr>
          <a:xfrm>
            <a:off x="3364620" y="6247630"/>
            <a:ext cx="6162675" cy="369332"/>
          </a:xfrm>
          <a:prstGeom prst="rect">
            <a:avLst/>
          </a:prstGeom>
          <a:noFill/>
        </p:spPr>
        <p:txBody>
          <a:bodyPr wrap="square" rtlCol="0">
            <a:spAutoFit/>
          </a:bodyPr>
          <a:lstStyle/>
          <a:p>
            <a:r>
              <a:rPr lang="en-US" dirty="0">
                <a:latin typeface="Roboto" panose="02000000000000000000" pitchFamily="2" charset="0"/>
                <a:ea typeface="Roboto" panose="02000000000000000000" pitchFamily="2" charset="0"/>
              </a:rPr>
              <a:t>*Please refer to the Disclosure slides in this presentation.</a:t>
            </a:r>
          </a:p>
        </p:txBody>
      </p:sp>
      <p:sp>
        <p:nvSpPr>
          <p:cNvPr id="4" name="TextBox 3">
            <a:extLst>
              <a:ext uri="{FF2B5EF4-FFF2-40B4-BE49-F238E27FC236}">
                <a16:creationId xmlns:a16="http://schemas.microsoft.com/office/drawing/2014/main" id="{083306FA-B0AE-B5D1-9ED6-A85C51DB552D}"/>
              </a:ext>
            </a:extLst>
          </p:cNvPr>
          <p:cNvSpPr txBox="1"/>
          <p:nvPr/>
        </p:nvSpPr>
        <p:spPr>
          <a:xfrm>
            <a:off x="1341982" y="2215278"/>
            <a:ext cx="10230892" cy="727122"/>
          </a:xfrm>
          <a:prstGeom prst="rect">
            <a:avLst/>
          </a:prstGeom>
          <a:noFill/>
        </p:spPr>
        <p:txBody>
          <a:bodyPr wrap="square">
            <a:spAutoFit/>
          </a:bodyPr>
          <a:lstStyle/>
          <a:p>
            <a:pPr>
              <a:lnSpc>
                <a:spcPct val="125000"/>
              </a:lnSpc>
              <a:spcAft>
                <a:spcPts val="600"/>
              </a:spcAft>
              <a:buSzPct val="100000"/>
            </a:pPr>
            <a:r>
              <a:rPr lang="en-US" sz="3600" b="1" dirty="0">
                <a:solidFill>
                  <a:srgbClr val="E86B1F"/>
                </a:solidFill>
                <a:latin typeface="Roboto" panose="02000000000000000000" pitchFamily="2" charset="0"/>
                <a:ea typeface="Roboto" panose="02000000000000000000" pitchFamily="2" charset="0"/>
              </a:rPr>
              <a:t>Emergency Transportation Arrangements</a:t>
            </a:r>
          </a:p>
        </p:txBody>
      </p:sp>
    </p:spTree>
    <p:extLst>
      <p:ext uri="{BB962C8B-B14F-4D97-AF65-F5344CB8AC3E}">
        <p14:creationId xmlns:p14="http://schemas.microsoft.com/office/powerpoint/2010/main" val="600193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57203-8658-4466-2777-71312EFFDBA1}"/>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F14FAE19-4741-AB40-C7AE-F6C233111953}"/>
              </a:ext>
            </a:extLst>
          </p:cNvPr>
          <p:cNvSpPr>
            <a:spLocks noGrp="1"/>
          </p:cNvSpPr>
          <p:nvPr>
            <p:ph type="title"/>
          </p:nvPr>
        </p:nvSpPr>
        <p:spPr>
          <a:xfrm>
            <a:off x="1328737" y="786810"/>
            <a:ext cx="10540175" cy="1395208"/>
          </a:xfrm>
        </p:spPr>
        <p:txBody>
          <a:bodyPr anchor="t">
            <a:normAutofit/>
          </a:bodyPr>
          <a:lstStyle/>
          <a:p>
            <a:r>
              <a:rPr lang="en-US" sz="4000" dirty="0"/>
              <a:t>Travel assistance benefits</a:t>
            </a:r>
            <a:r>
              <a:rPr lang="en-US" sz="4000" baseline="30000" dirty="0"/>
              <a:t>*</a:t>
            </a:r>
          </a:p>
        </p:txBody>
      </p:sp>
      <p:sp>
        <p:nvSpPr>
          <p:cNvPr id="11" name="Text Placeholder 10">
            <a:extLst>
              <a:ext uri="{FF2B5EF4-FFF2-40B4-BE49-F238E27FC236}">
                <a16:creationId xmlns:a16="http://schemas.microsoft.com/office/drawing/2014/main" id="{B819900F-0E05-9E7C-08F9-F34B8C509AFC}"/>
              </a:ext>
            </a:extLst>
          </p:cNvPr>
          <p:cNvSpPr>
            <a:spLocks noGrp="1"/>
          </p:cNvSpPr>
          <p:nvPr>
            <p:ph type="body" sz="quarter" idx="11"/>
          </p:nvPr>
        </p:nvSpPr>
        <p:spPr>
          <a:xfrm>
            <a:off x="1319043" y="1685054"/>
            <a:ext cx="10253831" cy="2072984"/>
          </a:xfrm>
        </p:spPr>
        <p:txBody>
          <a:bodyPr>
            <a:noAutofit/>
          </a:bodyPr>
          <a:lstStyle/>
          <a:p>
            <a:pPr marL="0" indent="0">
              <a:lnSpc>
                <a:spcPct val="125000"/>
              </a:lnSpc>
              <a:spcAft>
                <a:spcPts val="600"/>
              </a:spcAft>
              <a:buSzPct val="100000"/>
              <a:buNone/>
            </a:pPr>
            <a:r>
              <a:rPr lang="en-US" sz="2000" dirty="0">
                <a:latin typeface="Roboto" panose="02000000000000000000" pitchFamily="2" charset="0"/>
                <a:ea typeface="Roboto" panose="02000000000000000000" pitchFamily="2" charset="0"/>
              </a:rPr>
              <a:t>Must be approved and arranged by our travel assistance provider.</a:t>
            </a:r>
          </a:p>
        </p:txBody>
      </p:sp>
      <p:sp>
        <p:nvSpPr>
          <p:cNvPr id="3" name="Footer Placeholder 4">
            <a:extLst>
              <a:ext uri="{FF2B5EF4-FFF2-40B4-BE49-F238E27FC236}">
                <a16:creationId xmlns:a16="http://schemas.microsoft.com/office/drawing/2014/main" id="{F3639FAF-FA5C-7ADE-2D03-E0F19C47D366}"/>
              </a:ext>
            </a:extLst>
          </p:cNvPr>
          <p:cNvSpPr txBox="1">
            <a:spLocks/>
          </p:cNvSpPr>
          <p:nvPr/>
        </p:nvSpPr>
        <p:spPr>
          <a:xfrm rot="16200000">
            <a:off x="-1040916" y="4458482"/>
            <a:ext cx="2918804" cy="283464"/>
          </a:xfrm>
          <a:prstGeom prst="rect">
            <a:avLst/>
          </a:prstGeom>
        </p:spPr>
        <p:txBody>
          <a:bodyPr vert="horz" lIns="91440" tIns="45720" rIns="91440" bIns="45720" rtlCol="0" anchor="ctr"/>
          <a:lstStyle>
            <a:defPPr>
              <a:defRPr lang="en-US"/>
            </a:defPPr>
            <a:lvl1pPr marL="0" algn="l" defTabSz="914400" rtl="0" eaLnBrk="1" latinLnBrk="0" hangingPunct="1">
              <a:defRPr sz="1600" b="1" kern="1200" cap="all"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RV Association</a:t>
            </a:r>
          </a:p>
        </p:txBody>
      </p:sp>
      <p:sp>
        <p:nvSpPr>
          <p:cNvPr id="13" name="TextBox 12">
            <a:extLst>
              <a:ext uri="{FF2B5EF4-FFF2-40B4-BE49-F238E27FC236}">
                <a16:creationId xmlns:a16="http://schemas.microsoft.com/office/drawing/2014/main" id="{61AFCC45-CFBE-0BF0-CAEA-6F34317BD9AD}"/>
              </a:ext>
            </a:extLst>
          </p:cNvPr>
          <p:cNvSpPr txBox="1"/>
          <p:nvPr/>
        </p:nvSpPr>
        <p:spPr>
          <a:xfrm>
            <a:off x="1225485" y="2938314"/>
            <a:ext cx="10416618" cy="2985433"/>
          </a:xfrm>
          <a:prstGeom prst="rect">
            <a:avLst/>
          </a:prstGeom>
          <a:noFill/>
        </p:spPr>
        <p:txBody>
          <a:bodyPr wrap="square" numCol="2">
            <a:spAutoFit/>
          </a:bodyPr>
          <a:lstStyle/>
          <a:p>
            <a:pPr marL="285750" indent="-285750">
              <a:spcAft>
                <a:spcPts val="1800"/>
              </a:spcAft>
              <a:buSzPct val="100000"/>
              <a:buFont typeface="Arial" panose="020B0604020202020204" pitchFamily="34" charset="0"/>
              <a:buChar char="•"/>
            </a:pPr>
            <a:r>
              <a:rPr lang="en-US" sz="2800" dirty="0">
                <a:latin typeface="Roboto" panose="02000000000000000000" pitchFamily="2" charset="0"/>
                <a:ea typeface="Roboto" panose="02000000000000000000" pitchFamily="2" charset="0"/>
              </a:rPr>
              <a:t>Worldwide Medical &amp; Dental Referrals</a:t>
            </a:r>
          </a:p>
          <a:p>
            <a:pPr marL="285750" indent="-285750">
              <a:spcAft>
                <a:spcPts val="1800"/>
              </a:spcAft>
              <a:buSzPct val="100000"/>
              <a:buFont typeface="Arial" panose="020B0604020202020204" pitchFamily="34" charset="0"/>
              <a:buChar char="•"/>
            </a:pPr>
            <a:r>
              <a:rPr lang="en-US" sz="2800" dirty="0">
                <a:latin typeface="Roboto" panose="02000000000000000000" pitchFamily="2" charset="0"/>
                <a:ea typeface="Roboto" panose="02000000000000000000" pitchFamily="2" charset="0"/>
              </a:rPr>
              <a:t>Monitoring of Treatment</a:t>
            </a:r>
          </a:p>
          <a:p>
            <a:pPr marL="285750" indent="-285750">
              <a:spcAft>
                <a:spcPts val="1800"/>
              </a:spcAft>
              <a:buSzPct val="100000"/>
              <a:buFont typeface="Arial" panose="020B0604020202020204" pitchFamily="34" charset="0"/>
              <a:buChar char="•"/>
            </a:pPr>
            <a:r>
              <a:rPr lang="en-US" sz="2800" dirty="0">
                <a:latin typeface="Roboto" panose="02000000000000000000" pitchFamily="2" charset="0"/>
                <a:ea typeface="Roboto" panose="02000000000000000000" pitchFamily="2" charset="0"/>
              </a:rPr>
              <a:t>Updates to Family, Employer and Home Physicians</a:t>
            </a:r>
          </a:p>
          <a:p>
            <a:pPr marL="285750" indent="-285750">
              <a:spcAft>
                <a:spcPts val="1800"/>
              </a:spcAft>
              <a:buSzPct val="100000"/>
              <a:buFont typeface="Arial" panose="020B0604020202020204" pitchFamily="34" charset="0"/>
              <a:buChar char="•"/>
            </a:pPr>
            <a:r>
              <a:rPr lang="en-US" sz="2800" dirty="0">
                <a:latin typeface="Roboto" panose="02000000000000000000" pitchFamily="2" charset="0"/>
                <a:ea typeface="Roboto" panose="02000000000000000000" pitchFamily="2" charset="0"/>
              </a:rPr>
              <a:t>Relay of Insurance and Medical Information</a:t>
            </a:r>
          </a:p>
          <a:p>
            <a:pPr marL="285750" indent="-285750">
              <a:spcAft>
                <a:spcPts val="1800"/>
              </a:spcAft>
              <a:buSzPct val="100000"/>
              <a:buFont typeface="Arial" panose="020B0604020202020204" pitchFamily="34" charset="0"/>
              <a:buChar char="•"/>
            </a:pPr>
            <a:r>
              <a:rPr lang="en-US" sz="2800" dirty="0">
                <a:latin typeface="Roboto" panose="02000000000000000000" pitchFamily="2" charset="0"/>
                <a:ea typeface="Roboto" panose="02000000000000000000" pitchFamily="2" charset="0"/>
              </a:rPr>
              <a:t>Medication and Vaccine Transfers</a:t>
            </a:r>
          </a:p>
        </p:txBody>
      </p:sp>
      <p:sp>
        <p:nvSpPr>
          <p:cNvPr id="4" name="TextBox 3">
            <a:extLst>
              <a:ext uri="{FF2B5EF4-FFF2-40B4-BE49-F238E27FC236}">
                <a16:creationId xmlns:a16="http://schemas.microsoft.com/office/drawing/2014/main" id="{1BCD3D1B-D76F-C950-D765-36B8EA4B42A4}"/>
              </a:ext>
            </a:extLst>
          </p:cNvPr>
          <p:cNvSpPr txBox="1"/>
          <p:nvPr/>
        </p:nvSpPr>
        <p:spPr>
          <a:xfrm>
            <a:off x="1225485" y="2128068"/>
            <a:ext cx="6919274" cy="727122"/>
          </a:xfrm>
          <a:prstGeom prst="rect">
            <a:avLst/>
          </a:prstGeom>
          <a:noFill/>
        </p:spPr>
        <p:txBody>
          <a:bodyPr wrap="square">
            <a:spAutoFit/>
          </a:bodyPr>
          <a:lstStyle/>
          <a:p>
            <a:pPr marL="285750" indent="-285750">
              <a:lnSpc>
                <a:spcPct val="125000"/>
              </a:lnSpc>
              <a:spcAft>
                <a:spcPts val="600"/>
              </a:spcAft>
              <a:buSzPct val="100000"/>
            </a:pPr>
            <a:r>
              <a:rPr lang="en-US" sz="3600" b="1" dirty="0">
                <a:solidFill>
                  <a:srgbClr val="E86B1F"/>
                </a:solidFill>
                <a:latin typeface="Roboto" panose="02000000000000000000" pitchFamily="2" charset="0"/>
                <a:ea typeface="Roboto" panose="02000000000000000000" pitchFamily="2" charset="0"/>
              </a:rPr>
              <a:t>Medical Assistance</a:t>
            </a:r>
          </a:p>
        </p:txBody>
      </p:sp>
      <p:sp>
        <p:nvSpPr>
          <p:cNvPr id="2" name="TextBox 1">
            <a:extLst>
              <a:ext uri="{FF2B5EF4-FFF2-40B4-BE49-F238E27FC236}">
                <a16:creationId xmlns:a16="http://schemas.microsoft.com/office/drawing/2014/main" id="{5F8F9A7C-D66E-1953-5CDC-88A68855F1BB}"/>
              </a:ext>
            </a:extLst>
          </p:cNvPr>
          <p:cNvSpPr txBox="1"/>
          <p:nvPr/>
        </p:nvSpPr>
        <p:spPr>
          <a:xfrm>
            <a:off x="3364620" y="6247630"/>
            <a:ext cx="6162675" cy="369332"/>
          </a:xfrm>
          <a:prstGeom prst="rect">
            <a:avLst/>
          </a:prstGeom>
          <a:noFill/>
        </p:spPr>
        <p:txBody>
          <a:bodyPr wrap="square" rtlCol="0">
            <a:spAutoFit/>
          </a:bodyPr>
          <a:lstStyle/>
          <a:p>
            <a:r>
              <a:rPr lang="en-US" dirty="0">
                <a:latin typeface="Roboto" panose="02000000000000000000" pitchFamily="2" charset="0"/>
                <a:ea typeface="Roboto" panose="02000000000000000000" pitchFamily="2" charset="0"/>
              </a:rPr>
              <a:t>*Please refer to the Disclosure slides in this presentation.</a:t>
            </a:r>
          </a:p>
        </p:txBody>
      </p:sp>
    </p:spTree>
    <p:extLst>
      <p:ext uri="{BB962C8B-B14F-4D97-AF65-F5344CB8AC3E}">
        <p14:creationId xmlns:p14="http://schemas.microsoft.com/office/powerpoint/2010/main" val="1374896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27C9F-378C-4193-2DB2-C33D430B70C7}"/>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8B3B3C5A-07C6-0BE4-4132-81366668FD89}"/>
              </a:ext>
            </a:extLst>
          </p:cNvPr>
          <p:cNvSpPr>
            <a:spLocks noGrp="1"/>
          </p:cNvSpPr>
          <p:nvPr>
            <p:ph type="title"/>
          </p:nvPr>
        </p:nvSpPr>
        <p:spPr>
          <a:xfrm>
            <a:off x="1328737" y="786810"/>
            <a:ext cx="10540175" cy="1395208"/>
          </a:xfrm>
        </p:spPr>
        <p:txBody>
          <a:bodyPr anchor="t">
            <a:normAutofit/>
          </a:bodyPr>
          <a:lstStyle/>
          <a:p>
            <a:r>
              <a:rPr lang="en-US" sz="4000" dirty="0"/>
              <a:t>Travel assistance benefits</a:t>
            </a:r>
            <a:r>
              <a:rPr lang="en-US" sz="4000" baseline="30000" dirty="0"/>
              <a:t>*</a:t>
            </a:r>
          </a:p>
        </p:txBody>
      </p:sp>
      <p:sp>
        <p:nvSpPr>
          <p:cNvPr id="11" name="Text Placeholder 10">
            <a:extLst>
              <a:ext uri="{FF2B5EF4-FFF2-40B4-BE49-F238E27FC236}">
                <a16:creationId xmlns:a16="http://schemas.microsoft.com/office/drawing/2014/main" id="{02C49736-CC53-407B-CA4E-C18BA1341F6E}"/>
              </a:ext>
            </a:extLst>
          </p:cNvPr>
          <p:cNvSpPr>
            <a:spLocks noGrp="1"/>
          </p:cNvSpPr>
          <p:nvPr>
            <p:ph type="body" sz="quarter" idx="11"/>
          </p:nvPr>
        </p:nvSpPr>
        <p:spPr>
          <a:xfrm>
            <a:off x="1319043" y="1685054"/>
            <a:ext cx="10253831" cy="2072984"/>
          </a:xfrm>
        </p:spPr>
        <p:txBody>
          <a:bodyPr>
            <a:noAutofit/>
          </a:bodyPr>
          <a:lstStyle/>
          <a:p>
            <a:pPr marL="0" indent="0">
              <a:lnSpc>
                <a:spcPct val="125000"/>
              </a:lnSpc>
              <a:spcAft>
                <a:spcPts val="600"/>
              </a:spcAft>
              <a:buSzPct val="100000"/>
              <a:buNone/>
            </a:pPr>
            <a:r>
              <a:rPr lang="en-US" sz="2000" dirty="0">
                <a:latin typeface="Roboto" panose="02000000000000000000" pitchFamily="2" charset="0"/>
                <a:ea typeface="Roboto" panose="02000000000000000000" pitchFamily="2" charset="0"/>
              </a:rPr>
              <a:t>Must be approved and arranged by our travel assistance provider.</a:t>
            </a:r>
          </a:p>
        </p:txBody>
      </p:sp>
      <p:sp>
        <p:nvSpPr>
          <p:cNvPr id="3" name="Footer Placeholder 4">
            <a:extLst>
              <a:ext uri="{FF2B5EF4-FFF2-40B4-BE49-F238E27FC236}">
                <a16:creationId xmlns:a16="http://schemas.microsoft.com/office/drawing/2014/main" id="{77F29BCF-C809-381B-BB8E-5FA44BA38AF1}"/>
              </a:ext>
            </a:extLst>
          </p:cNvPr>
          <p:cNvSpPr txBox="1">
            <a:spLocks/>
          </p:cNvSpPr>
          <p:nvPr/>
        </p:nvSpPr>
        <p:spPr>
          <a:xfrm rot="16200000">
            <a:off x="-1040916" y="4458482"/>
            <a:ext cx="2918804" cy="283464"/>
          </a:xfrm>
          <a:prstGeom prst="rect">
            <a:avLst/>
          </a:prstGeom>
        </p:spPr>
        <p:txBody>
          <a:bodyPr vert="horz" lIns="91440" tIns="45720" rIns="91440" bIns="45720" rtlCol="0" anchor="ctr"/>
          <a:lstStyle>
            <a:defPPr>
              <a:defRPr lang="en-US"/>
            </a:defPPr>
            <a:lvl1pPr marL="0" algn="l" defTabSz="914400" rtl="0" eaLnBrk="1" latinLnBrk="0" hangingPunct="1">
              <a:defRPr sz="1600" b="1" kern="1200" cap="all" baseline="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Family RV Association</a:t>
            </a:r>
          </a:p>
        </p:txBody>
      </p:sp>
      <p:sp>
        <p:nvSpPr>
          <p:cNvPr id="10" name="TextBox 9">
            <a:extLst>
              <a:ext uri="{FF2B5EF4-FFF2-40B4-BE49-F238E27FC236}">
                <a16:creationId xmlns:a16="http://schemas.microsoft.com/office/drawing/2014/main" id="{11437D48-B244-E43C-AF8D-E5657C8ACD9F}"/>
              </a:ext>
            </a:extLst>
          </p:cNvPr>
          <p:cNvSpPr txBox="1"/>
          <p:nvPr/>
        </p:nvSpPr>
        <p:spPr>
          <a:xfrm>
            <a:off x="1634666" y="2967400"/>
            <a:ext cx="9787313" cy="3139321"/>
          </a:xfrm>
          <a:prstGeom prst="rect">
            <a:avLst/>
          </a:prstGeom>
          <a:noFill/>
        </p:spPr>
        <p:txBody>
          <a:bodyPr wrap="square" numCol="2" spcCol="365760">
            <a:spAutoFit/>
          </a:bodyPr>
          <a:lstStyle/>
          <a:p>
            <a:pPr marL="285750" indent="-285750">
              <a:spcAft>
                <a:spcPts val="1800"/>
              </a:spcAft>
              <a:buSzPct val="100000"/>
              <a:buFont typeface="Arial" panose="020B0604020202020204" pitchFamily="34" charset="0"/>
              <a:buChar char="•"/>
            </a:pPr>
            <a:r>
              <a:rPr lang="en-US" sz="2800" dirty="0">
                <a:latin typeface="Roboto" panose="02000000000000000000" pitchFamily="2" charset="0"/>
                <a:ea typeface="Roboto" panose="02000000000000000000" pitchFamily="2" charset="0"/>
              </a:rPr>
              <a:t>Replacement of Lost or </a:t>
            </a:r>
            <a:br>
              <a:rPr lang="en-US" sz="2800"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Stolen Travel Documents</a:t>
            </a:r>
          </a:p>
          <a:p>
            <a:pPr marL="285750" indent="-285750">
              <a:spcAft>
                <a:spcPts val="1800"/>
              </a:spcAft>
              <a:buSzPct val="100000"/>
              <a:buFont typeface="Arial" panose="020B0604020202020204" pitchFamily="34" charset="0"/>
              <a:buChar char="•"/>
            </a:pPr>
            <a:r>
              <a:rPr lang="en-US" sz="2800" dirty="0">
                <a:latin typeface="Roboto" panose="02000000000000000000" pitchFamily="2" charset="0"/>
                <a:ea typeface="Roboto" panose="02000000000000000000" pitchFamily="2" charset="0"/>
              </a:rPr>
              <a:t>Emergency Travel Arrangements</a:t>
            </a:r>
          </a:p>
          <a:p>
            <a:pPr marL="285750" indent="-285750">
              <a:spcAft>
                <a:spcPts val="1800"/>
              </a:spcAft>
              <a:buSzPct val="100000"/>
              <a:buFont typeface="Arial" panose="020B0604020202020204" pitchFamily="34" charset="0"/>
              <a:buChar char="•"/>
            </a:pPr>
            <a:r>
              <a:rPr lang="en-US" sz="2800" dirty="0">
                <a:latin typeface="Roboto" panose="02000000000000000000" pitchFamily="2" charset="0"/>
                <a:ea typeface="Roboto" panose="02000000000000000000" pitchFamily="2" charset="0"/>
              </a:rPr>
              <a:t>Language Services</a:t>
            </a:r>
            <a:br>
              <a:rPr lang="en-US" sz="2800" dirty="0">
                <a:latin typeface="Roboto" panose="02000000000000000000" pitchFamily="2" charset="0"/>
                <a:ea typeface="Roboto" panose="02000000000000000000" pitchFamily="2" charset="0"/>
              </a:rPr>
            </a:br>
            <a:endParaRPr lang="en-US" sz="2800" dirty="0">
              <a:latin typeface="Roboto" panose="02000000000000000000" pitchFamily="2" charset="0"/>
              <a:ea typeface="Roboto" panose="02000000000000000000" pitchFamily="2" charset="0"/>
            </a:endParaRPr>
          </a:p>
          <a:p>
            <a:pPr marL="285750" indent="-285750">
              <a:spcAft>
                <a:spcPts val="1800"/>
              </a:spcAft>
              <a:buSzPct val="100000"/>
              <a:buFont typeface="Arial" panose="020B0604020202020204" pitchFamily="34" charset="0"/>
              <a:buChar char="•"/>
            </a:pPr>
            <a:r>
              <a:rPr lang="en-US" sz="2800" dirty="0">
                <a:latin typeface="Roboto" panose="02000000000000000000" pitchFamily="2" charset="0"/>
                <a:ea typeface="Roboto" panose="02000000000000000000" pitchFamily="2" charset="0"/>
              </a:rPr>
              <a:t>Transfer of Funds</a:t>
            </a:r>
          </a:p>
          <a:p>
            <a:pPr marL="285750" indent="-285750">
              <a:spcAft>
                <a:spcPts val="1800"/>
              </a:spcAft>
              <a:buSzPct val="100000"/>
              <a:buFont typeface="Arial" panose="020B0604020202020204" pitchFamily="34" charset="0"/>
              <a:buChar char="•"/>
            </a:pPr>
            <a:r>
              <a:rPr lang="en-US" sz="2800" dirty="0">
                <a:latin typeface="Roboto" panose="02000000000000000000" pitchFamily="2" charset="0"/>
                <a:ea typeface="Roboto" panose="02000000000000000000" pitchFamily="2" charset="0"/>
              </a:rPr>
              <a:t>Legal Referrals</a:t>
            </a:r>
          </a:p>
        </p:txBody>
      </p:sp>
      <p:sp>
        <p:nvSpPr>
          <p:cNvPr id="4" name="TextBox 3">
            <a:extLst>
              <a:ext uri="{FF2B5EF4-FFF2-40B4-BE49-F238E27FC236}">
                <a16:creationId xmlns:a16="http://schemas.microsoft.com/office/drawing/2014/main" id="{D0C94EC9-F9E6-561C-5C13-1943CF8964ED}"/>
              </a:ext>
            </a:extLst>
          </p:cNvPr>
          <p:cNvSpPr txBox="1"/>
          <p:nvPr/>
        </p:nvSpPr>
        <p:spPr>
          <a:xfrm>
            <a:off x="1178350" y="2182018"/>
            <a:ext cx="6919274" cy="727122"/>
          </a:xfrm>
          <a:prstGeom prst="rect">
            <a:avLst/>
          </a:prstGeom>
          <a:noFill/>
        </p:spPr>
        <p:txBody>
          <a:bodyPr wrap="square">
            <a:spAutoFit/>
          </a:bodyPr>
          <a:lstStyle/>
          <a:p>
            <a:pPr marL="285750" indent="-285750">
              <a:lnSpc>
                <a:spcPct val="125000"/>
              </a:lnSpc>
              <a:spcAft>
                <a:spcPts val="600"/>
              </a:spcAft>
              <a:buSzPct val="100000"/>
            </a:pPr>
            <a:r>
              <a:rPr lang="en-US" sz="3600" b="1" dirty="0">
                <a:solidFill>
                  <a:srgbClr val="E86B1F"/>
                </a:solidFill>
                <a:latin typeface="Roboto" panose="02000000000000000000" pitchFamily="2" charset="0"/>
                <a:ea typeface="Roboto" panose="02000000000000000000" pitchFamily="2" charset="0"/>
              </a:rPr>
              <a:t>Travel Assistance</a:t>
            </a:r>
          </a:p>
        </p:txBody>
      </p:sp>
      <p:sp>
        <p:nvSpPr>
          <p:cNvPr id="2" name="TextBox 1">
            <a:extLst>
              <a:ext uri="{FF2B5EF4-FFF2-40B4-BE49-F238E27FC236}">
                <a16:creationId xmlns:a16="http://schemas.microsoft.com/office/drawing/2014/main" id="{B3B6E40E-05E0-CA84-42A6-28ABE510C9AD}"/>
              </a:ext>
            </a:extLst>
          </p:cNvPr>
          <p:cNvSpPr txBox="1"/>
          <p:nvPr/>
        </p:nvSpPr>
        <p:spPr>
          <a:xfrm>
            <a:off x="3364620" y="6247630"/>
            <a:ext cx="6162675" cy="369332"/>
          </a:xfrm>
          <a:prstGeom prst="rect">
            <a:avLst/>
          </a:prstGeom>
          <a:noFill/>
        </p:spPr>
        <p:txBody>
          <a:bodyPr wrap="square" rtlCol="0">
            <a:spAutoFit/>
          </a:bodyPr>
          <a:lstStyle/>
          <a:p>
            <a:r>
              <a:rPr lang="en-US" dirty="0">
                <a:latin typeface="Roboto" panose="02000000000000000000" pitchFamily="2" charset="0"/>
                <a:ea typeface="Roboto" panose="02000000000000000000" pitchFamily="2" charset="0"/>
              </a:rPr>
              <a:t>*Please refer to the Disclosure slides in this presentation.</a:t>
            </a:r>
          </a:p>
        </p:txBody>
      </p:sp>
    </p:spTree>
    <p:extLst>
      <p:ext uri="{BB962C8B-B14F-4D97-AF65-F5344CB8AC3E}">
        <p14:creationId xmlns:p14="http://schemas.microsoft.com/office/powerpoint/2010/main" val="2705296442"/>
      </p:ext>
    </p:extLst>
  </p:cSld>
  <p:clrMapOvr>
    <a:masterClrMapping/>
  </p:clrMapOvr>
</p:sld>
</file>

<file path=ppt/theme/theme1.xml><?xml version="1.0" encoding="utf-8"?>
<a:theme xmlns:a="http://schemas.openxmlformats.org/drawingml/2006/main" name="Office Theme">
  <a:themeElements>
    <a:clrScheme name="Custom 25">
      <a:dk1>
        <a:srgbClr val="3F3F3F"/>
      </a:dk1>
      <a:lt1>
        <a:srgbClr val="FFFFFF"/>
      </a:lt1>
      <a:dk2>
        <a:srgbClr val="000000"/>
      </a:dk2>
      <a:lt2>
        <a:srgbClr val="A5A5A5"/>
      </a:lt2>
      <a:accent1>
        <a:srgbClr val="00194C"/>
      </a:accent1>
      <a:accent2>
        <a:srgbClr val="EAB200"/>
      </a:accent2>
      <a:accent3>
        <a:srgbClr val="DDDDDD"/>
      </a:accent3>
      <a:accent4>
        <a:srgbClr val="954F72"/>
      </a:accent4>
      <a:accent5>
        <a:srgbClr val="00843B"/>
      </a:accent5>
      <a:accent6>
        <a:srgbClr val="014067"/>
      </a:accent6>
      <a:hlink>
        <a:srgbClr val="00194C"/>
      </a:hlink>
      <a:folHlink>
        <a:srgbClr val="954F72"/>
      </a:folHlink>
    </a:clrScheme>
    <a:fontScheme name="Custom 28">
      <a:majorFont>
        <a:latin typeface="Gill Sans MT"/>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avel Presentation_win32_v2" id="{1F3BE848-A059-4AF4-89B2-3C575AFD7A20}" vid="{A68E0537-505F-4C11-B0E8-DA8640CB4D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1AC5179A-B9B5-4229-BCDD-2E1CD5D34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4ED8A25-70CA-4AFB-A0DB-C391ACAAD2C4}">
  <ds:schemaRefs>
    <ds:schemaRef ds:uri="http://schemas.microsoft.com/sharepoint/v3/contenttype/forms"/>
  </ds:schemaRefs>
</ds:datastoreItem>
</file>

<file path=customXml/itemProps3.xml><?xml version="1.0" encoding="utf-8"?>
<ds:datastoreItem xmlns:ds="http://schemas.openxmlformats.org/officeDocument/2006/customXml" ds:itemID="{AA88F49E-C42F-4822-8376-318FB5D7679E}">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Props/app.xml><?xml version="1.0" encoding="utf-8"?>
<Properties xmlns="http://schemas.openxmlformats.org/officeDocument/2006/extended-properties" xmlns:vt="http://schemas.openxmlformats.org/officeDocument/2006/docPropsVTypes">
  <Template>Travel presentation</Template>
  <TotalTime>800</TotalTime>
  <Words>2290</Words>
  <Application>Microsoft Office PowerPoint</Application>
  <PresentationFormat>Widescreen</PresentationFormat>
  <Paragraphs>257</Paragraphs>
  <Slides>29</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Gill Sans Nova Light</vt:lpstr>
      <vt:lpstr>Roboto</vt:lpstr>
      <vt:lpstr>Helvetica Light</vt:lpstr>
      <vt:lpstr>bitly display</vt:lpstr>
      <vt:lpstr>Gill Sans MT</vt:lpstr>
      <vt:lpstr>Office Theme</vt:lpstr>
      <vt:lpstr>PowerPoint Presentation</vt:lpstr>
      <vt:lpstr>Program info</vt:lpstr>
      <vt:lpstr>WHEN TO CALL</vt:lpstr>
      <vt:lpstr>Have This Info Ready</vt:lpstr>
      <vt:lpstr>WHEN ARE YOU COVERED?</vt:lpstr>
      <vt:lpstr>WHO IS COVERED?</vt:lpstr>
      <vt:lpstr>Travel assistance benefits*</vt:lpstr>
      <vt:lpstr>Travel assistance benefits*</vt:lpstr>
      <vt:lpstr>Travel assistance benefits*</vt:lpstr>
      <vt:lpstr>Medical  evacuation &amp;  repatriation</vt:lpstr>
      <vt:lpstr>Emergency reunion</vt:lpstr>
      <vt:lpstr>Emergency CASH</vt:lpstr>
      <vt:lpstr>Emergency outpatient CASH</vt:lpstr>
      <vt:lpstr>Return of dependent children</vt:lpstr>
      <vt:lpstr>Return of RV / Automobile</vt:lpstr>
      <vt:lpstr>Return of RV / Automobile</vt:lpstr>
      <vt:lpstr>Return of mortal remains</vt:lpstr>
      <vt:lpstr>Return of PET</vt:lpstr>
      <vt:lpstr>Accidental death and severe injury</vt:lpstr>
      <vt:lpstr>Prescription Medication and Medical Device Replacement</vt:lpstr>
      <vt:lpstr>Prescription Medication and Medical Device Replacement</vt:lpstr>
      <vt:lpstr>Domestic partner</vt:lpstr>
      <vt:lpstr>Immediate Family member</vt:lpstr>
      <vt:lpstr>Immediate Family member</vt:lpstr>
      <vt:lpstr>General exclusions</vt:lpstr>
      <vt:lpstr>GLOBAL TRAVEL INSURANCE</vt:lpstr>
      <vt:lpstr>Disclosures</vt:lpstr>
      <vt:lpstr>Disclosures</vt:lpstr>
      <vt:lpstr>More info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Zidwick, Vicki</dc:creator>
  <cp:lastModifiedBy>Zidwick, Vicki</cp:lastModifiedBy>
  <cp:revision>16</cp:revision>
  <dcterms:created xsi:type="dcterms:W3CDTF">2025-05-30T19:55:10Z</dcterms:created>
  <dcterms:modified xsi:type="dcterms:W3CDTF">2025-06-18T14:02:22Z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